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67" r:id="rId2"/>
    <p:sldId id="268" r:id="rId3"/>
    <p:sldId id="269" r:id="rId4"/>
    <p:sldId id="258" r:id="rId5"/>
    <p:sldId id="256" r:id="rId6"/>
    <p:sldId id="257" r:id="rId7"/>
    <p:sldId id="260" r:id="rId8"/>
    <p:sldId id="259" r:id="rId9"/>
    <p:sldId id="261" r:id="rId10"/>
    <p:sldId id="262" r:id="rId11"/>
    <p:sldId id="264" r:id="rId12"/>
    <p:sldId id="272" r:id="rId13"/>
    <p:sldId id="263" r:id="rId14"/>
    <p:sldId id="265" r:id="rId15"/>
    <p:sldId id="271" r:id="rId16"/>
    <p:sldId id="266" r:id="rId17"/>
    <p:sldId id="273" r:id="rId18"/>
    <p:sldId id="27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51"/>
    <p:restoredTop sz="91393"/>
  </p:normalViewPr>
  <p:slideViewPr>
    <p:cSldViewPr snapToGrid="0" snapToObjects="1">
      <p:cViewPr varScale="1">
        <p:scale>
          <a:sx n="66" d="100"/>
          <a:sy n="66" d="100"/>
        </p:scale>
        <p:origin x="1206" y="60"/>
      </p:cViewPr>
      <p:guideLst/>
    </p:cSldViewPr>
  </p:slideViewPr>
  <p:notesTextViewPr>
    <p:cViewPr>
      <p:scale>
        <a:sx n="1" d="1"/>
        <a:sy n="1" d="1"/>
      </p:scale>
      <p:origin x="0" y="0"/>
    </p:cViewPr>
  </p:notesTextViewPr>
  <p:notesViewPr>
    <p:cSldViewPr snapToGrid="0" snapToObjects="1">
      <p:cViewPr varScale="1">
        <p:scale>
          <a:sx n="75" d="100"/>
          <a:sy n="75" d="100"/>
        </p:scale>
        <p:origin x="309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17FE0-F398-D745-8C07-2B2C2261C5F9}" type="datetimeFigureOut">
              <a:rPr kumimoji="1" lang="zh-CN" altLang="en-US" smtClean="0"/>
              <a:t>2018/5/2</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69FC84-641C-1343-B38C-F11DBDCDC414}" type="slidenum">
              <a:rPr kumimoji="1" lang="zh-CN" altLang="en-US" smtClean="0"/>
              <a:t>‹#›</a:t>
            </a:fld>
            <a:endParaRPr kumimoji="1" lang="zh-CN" altLang="en-US"/>
          </a:p>
        </p:txBody>
      </p:sp>
    </p:spTree>
    <p:extLst>
      <p:ext uri="{BB962C8B-B14F-4D97-AF65-F5344CB8AC3E}">
        <p14:creationId xmlns:p14="http://schemas.microsoft.com/office/powerpoint/2010/main" val="1221427533"/>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F82D9D-CEB0-FD4A-8607-00E5449049CB}" type="datetimeFigureOut">
              <a:rPr kumimoji="1" lang="zh-CN" altLang="en-US" smtClean="0"/>
              <a:t>2018/5/2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C48CA-E937-1145-9489-83E86793B4F7}" type="slidenum">
              <a:rPr kumimoji="1" lang="zh-CN" altLang="en-US" smtClean="0"/>
              <a:t>‹#›</a:t>
            </a:fld>
            <a:endParaRPr kumimoji="1" lang="zh-CN" altLang="en-US"/>
          </a:p>
        </p:txBody>
      </p:sp>
    </p:spTree>
    <p:extLst>
      <p:ext uri="{BB962C8B-B14F-4D97-AF65-F5344CB8AC3E}">
        <p14:creationId xmlns:p14="http://schemas.microsoft.com/office/powerpoint/2010/main" val="700415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Lung cancer is the leading cause of death among cancers</a:t>
            </a:r>
            <a:endParaRPr lang="zh-CN" altLang="en-US" dirty="0"/>
          </a:p>
        </p:txBody>
      </p:sp>
      <p:sp>
        <p:nvSpPr>
          <p:cNvPr id="4" name="灯片编号占位符 3"/>
          <p:cNvSpPr>
            <a:spLocks noGrp="1"/>
          </p:cNvSpPr>
          <p:nvPr>
            <p:ph type="sldNum" sz="quarter" idx="10"/>
          </p:nvPr>
        </p:nvSpPr>
        <p:spPr/>
        <p:txBody>
          <a:bodyPr/>
          <a:lstStyle/>
          <a:p>
            <a:fld id="{691C48CA-E937-1145-9489-83E86793B4F7}" type="slidenum">
              <a:rPr kumimoji="1" lang="zh-CN" altLang="en-US" smtClean="0"/>
              <a:t>2</a:t>
            </a:fld>
            <a:endParaRPr kumimoji="1" lang="zh-CN" altLang="en-US"/>
          </a:p>
        </p:txBody>
      </p:sp>
    </p:spTree>
    <p:extLst>
      <p:ext uri="{BB962C8B-B14F-4D97-AF65-F5344CB8AC3E}">
        <p14:creationId xmlns:p14="http://schemas.microsoft.com/office/powerpoint/2010/main" val="2247931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91C48CA-E937-1145-9489-83E86793B4F7}" type="slidenum">
              <a:rPr kumimoji="1" lang="zh-CN" altLang="en-US" smtClean="0"/>
              <a:t>11</a:t>
            </a:fld>
            <a:endParaRPr kumimoji="1" lang="zh-CN" altLang="en-US"/>
          </a:p>
        </p:txBody>
      </p:sp>
    </p:spTree>
    <p:extLst>
      <p:ext uri="{BB962C8B-B14F-4D97-AF65-F5344CB8AC3E}">
        <p14:creationId xmlns:p14="http://schemas.microsoft.com/office/powerpoint/2010/main" val="15958713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79650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2"/>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33112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8001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68968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atin typeface="Times New Roman" charset="0"/>
              </a:defRPr>
            </a:lvl1pPr>
          </a:lstStyle>
          <a:p>
            <a:r>
              <a:rPr kumimoji="1" lang="zh-CN" altLang="en-US" dirty="0"/>
              <a:t>单击此处编辑母版标题样式</a:t>
            </a:r>
          </a:p>
        </p:txBody>
      </p:sp>
      <p:sp>
        <p:nvSpPr>
          <p:cNvPr id="3" name="内容占位符 2"/>
          <p:cNvSpPr>
            <a:spLocks noGrp="1"/>
          </p:cNvSpPr>
          <p:nvPr>
            <p:ph idx="1"/>
          </p:nvPr>
        </p:nvSpPr>
        <p:spPr/>
        <p:txBody>
          <a:bodyPr/>
          <a:lstStyle>
            <a:lvl1pPr>
              <a:defRPr baseline="0">
                <a:latin typeface="Times New Roman" charset="0"/>
              </a:defRPr>
            </a:lvl1pPr>
            <a:lvl2pPr>
              <a:defRPr baseline="0">
                <a:latin typeface="Times New Roman" charset="0"/>
              </a:defRPr>
            </a:lvl2pPr>
            <a:lvl3pPr>
              <a:defRPr baseline="0">
                <a:latin typeface="Times New Roman" charset="0"/>
              </a:defRPr>
            </a:lvl3pPr>
            <a:lvl4pPr>
              <a:defRPr baseline="0">
                <a:latin typeface="Times New Roman" charset="0"/>
              </a:defRPr>
            </a:lvl4pPr>
            <a:lvl5pPr>
              <a:defRPr baseline="0">
                <a:latin typeface="Times New Roman" charset="0"/>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90850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8683"/>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65290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8966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928255"/>
            <a:ext cx="10514012" cy="76243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5955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4883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751181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84620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48321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960437"/>
            <a:ext cx="10515600" cy="730251"/>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13"/>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119515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kumimoji="1" lang="en-US" altLang="zh-CN" sz="4400" dirty="0">
                <a:solidFill>
                  <a:schemeClr val="accent1">
                    <a:lumMod val="75000"/>
                  </a:schemeClr>
                </a:solidFill>
                <a:latin typeface="Times New Roman" charset="0"/>
                <a:ea typeface="Times New Roman" charset="0"/>
                <a:cs typeface="Times New Roman" charset="0"/>
              </a:rPr>
              <a:t>Comparing the NLST and PLCO</a:t>
            </a:r>
            <a:r>
              <a:rPr kumimoji="1" lang="en-US" altLang="zh-CN" sz="4400" baseline="-25000" dirty="0">
                <a:solidFill>
                  <a:schemeClr val="accent1">
                    <a:lumMod val="75000"/>
                  </a:schemeClr>
                </a:solidFill>
                <a:latin typeface="Times New Roman" charset="0"/>
                <a:ea typeface="Times New Roman" charset="0"/>
                <a:cs typeface="Times New Roman" charset="0"/>
              </a:rPr>
              <a:t>m2012 </a:t>
            </a:r>
            <a:r>
              <a:rPr kumimoji="1" lang="en-US" altLang="zh-CN" sz="4400" dirty="0">
                <a:solidFill>
                  <a:schemeClr val="accent1">
                    <a:lumMod val="75000"/>
                  </a:schemeClr>
                </a:solidFill>
                <a:latin typeface="Times New Roman" charset="0"/>
                <a:ea typeface="Times New Roman" charset="0"/>
                <a:cs typeface="Times New Roman" charset="0"/>
              </a:rPr>
              <a:t>selection criteria for lung cancer screening test</a:t>
            </a:r>
            <a:endParaRPr kumimoji="1" lang="zh-CN" altLang="en-US" sz="4400" baseline="-25000" dirty="0">
              <a:solidFill>
                <a:schemeClr val="accent1">
                  <a:lumMod val="75000"/>
                </a:schemeClr>
              </a:solidFill>
              <a:latin typeface="Times New Roman" charset="0"/>
              <a:ea typeface="Times New Roman" charset="0"/>
              <a:cs typeface="Times New Roman" charset="0"/>
            </a:endParaRPr>
          </a:p>
        </p:txBody>
      </p:sp>
      <p:sp>
        <p:nvSpPr>
          <p:cNvPr id="3" name="副标题 2"/>
          <p:cNvSpPr>
            <a:spLocks noGrp="1"/>
          </p:cNvSpPr>
          <p:nvPr>
            <p:ph type="subTitle" idx="1"/>
          </p:nvPr>
        </p:nvSpPr>
        <p:spPr>
          <a:xfrm>
            <a:off x="1966912" y="4396582"/>
            <a:ext cx="9144000" cy="1089818"/>
          </a:xfrm>
        </p:spPr>
        <p:txBody>
          <a:bodyPr>
            <a:normAutofit/>
          </a:bodyPr>
          <a:lstStyle/>
          <a:p>
            <a:pPr algn="l"/>
            <a:r>
              <a:rPr kumimoji="1" lang="en-US" altLang="zh-CN" dirty="0">
                <a:latin typeface="Times New Roman" charset="0"/>
                <a:ea typeface="Times New Roman" charset="0"/>
                <a:cs typeface="Times New Roman" charset="0"/>
              </a:rPr>
              <a:t>Grace Sun, Haoran Zhuo</a:t>
            </a:r>
          </a:p>
          <a:p>
            <a:pPr algn="l"/>
            <a:r>
              <a:rPr kumimoji="1" lang="en-US" altLang="zh-CN" dirty="0">
                <a:latin typeface="Times New Roman" charset="0"/>
                <a:ea typeface="Times New Roman" charset="0"/>
                <a:cs typeface="Times New Roman" charset="0"/>
              </a:rPr>
              <a:t>May 2, 2018</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81333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Overall</a:t>
            </a:r>
            <a:endParaRPr kumimoji="1" lang="zh-CN" altLang="en-US" b="1" dirty="0"/>
          </a:p>
        </p:txBody>
      </p:sp>
      <p:sp>
        <p:nvSpPr>
          <p:cNvPr id="3" name="内容占位符 2"/>
          <p:cNvSpPr>
            <a:spLocks noGrp="1"/>
          </p:cNvSpPr>
          <p:nvPr>
            <p:ph idx="1"/>
          </p:nvPr>
        </p:nvSpPr>
        <p:spPr>
          <a:xfrm>
            <a:off x="838200" y="1847850"/>
            <a:ext cx="9471023" cy="4351338"/>
          </a:xfrm>
        </p:spPr>
        <p:txBody>
          <a:bodyPr>
            <a:normAutofit/>
          </a:bodyPr>
          <a:lstStyle/>
          <a:p>
            <a:r>
              <a:rPr kumimoji="1" lang="en-US" altLang="zh-CN" sz="1800" dirty="0"/>
              <a:t>NLST Screening: </a:t>
            </a:r>
          </a:p>
          <a:p>
            <a:pPr lvl="1"/>
            <a:r>
              <a:rPr kumimoji="1" lang="en-US" altLang="zh-CN" sz="1400" dirty="0"/>
              <a:t> Estimate of mean survival time and 95% confidence interval: 7.45 (7.34, 7.56)  </a:t>
            </a:r>
          </a:p>
          <a:p>
            <a:pPr lvl="1"/>
            <a:r>
              <a:rPr kumimoji="1" lang="en-US" altLang="zh-CN" sz="1400" dirty="0"/>
              <a:t>Estimate of discounted cost and 95% confidence interval: $24,146 ($23,944, $24,347)  </a:t>
            </a:r>
          </a:p>
          <a:p>
            <a:pPr lvl="1"/>
            <a:r>
              <a:rPr kumimoji="1" lang="en-US" altLang="zh-CN" sz="1400" dirty="0"/>
              <a:t>Estimate of discounted utility and 95% confidence interval: 7.61 (7.51, 7.70)</a:t>
            </a:r>
          </a:p>
          <a:p>
            <a:r>
              <a:rPr kumimoji="1" lang="en-US" altLang="zh-CN" sz="1800" dirty="0"/>
              <a:t>PLCO Screening: </a:t>
            </a:r>
          </a:p>
          <a:p>
            <a:pPr lvl="1"/>
            <a:r>
              <a:rPr kumimoji="1" lang="en-US" altLang="zh-CN" sz="1400" dirty="0"/>
              <a:t> Estimate of mean survival time and 95% confidence interval: 7.66 (7.54, 7.77)  </a:t>
            </a:r>
          </a:p>
          <a:p>
            <a:pPr lvl="1"/>
            <a:r>
              <a:rPr kumimoji="1" lang="en-US" altLang="zh-CN" sz="1400" dirty="0"/>
              <a:t>Estimate of discounted cost and 95% confidence interval: $26,505 ($26,320, $26,689)  </a:t>
            </a:r>
          </a:p>
          <a:p>
            <a:pPr lvl="1"/>
            <a:r>
              <a:rPr kumimoji="1" lang="en-US" altLang="zh-CN" sz="1400" dirty="0"/>
              <a:t>Estimate of discounted utility and 95% confidence interval: 8.09 (7.99, 8.19)</a:t>
            </a:r>
          </a:p>
          <a:p>
            <a:r>
              <a:rPr kumimoji="1" lang="en-US" altLang="zh-CN" sz="1800" dirty="0"/>
              <a:t>Average increase in survival time and 95% confidence interval: 0.21 (-0.07, 0.49)</a:t>
            </a:r>
          </a:p>
          <a:p>
            <a:r>
              <a:rPr kumimoji="1" lang="en-US" altLang="zh-CN" sz="1800" dirty="0"/>
              <a:t>Average increase in discounted cost and 95% confidence interval: $2,359 ($1,873, $2,844)</a:t>
            </a:r>
          </a:p>
          <a:p>
            <a:r>
              <a:rPr kumimoji="1" lang="en-US" altLang="zh-CN" sz="1800" dirty="0"/>
              <a:t>Average increase in discounted utility and 95% confidence interval: 0.48 (0.24, 0.72)</a:t>
            </a:r>
            <a:endParaRPr kumimoji="1" lang="zh-CN" altLang="en-US" sz="1800" dirty="0"/>
          </a:p>
        </p:txBody>
      </p:sp>
    </p:spTree>
    <p:extLst>
      <p:ext uri="{BB962C8B-B14F-4D97-AF65-F5344CB8AC3E}">
        <p14:creationId xmlns:p14="http://schemas.microsoft.com/office/powerpoint/2010/main" val="1135541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38414"/>
            <a:ext cx="10515600" cy="730251"/>
          </a:xfrm>
        </p:spPr>
        <p:txBody>
          <a:bodyPr/>
          <a:lstStyle/>
          <a:p>
            <a:r>
              <a:rPr kumimoji="1" lang="en-US" altLang="zh-CN" b="1" dirty="0"/>
              <a:t>Results for mean survival time</a:t>
            </a:r>
            <a:endParaRPr kumimoji="1" lang="zh-CN" altLang="en-US" b="1" dirty="0"/>
          </a:p>
        </p:txBody>
      </p:sp>
      <p:pic>
        <p:nvPicPr>
          <p:cNvPr id="5" name="图片 4"/>
          <p:cNvPicPr>
            <a:picLocks noChangeAspect="1"/>
          </p:cNvPicPr>
          <p:nvPr/>
        </p:nvPicPr>
        <p:blipFill>
          <a:blip r:embed="rId3"/>
          <a:stretch>
            <a:fillRect/>
          </a:stretch>
        </p:blipFill>
        <p:spPr>
          <a:xfrm>
            <a:off x="6248400" y="1668665"/>
            <a:ext cx="5951140" cy="4463355"/>
          </a:xfrm>
          <a:prstGeom prst="rect">
            <a:avLst/>
          </a:prstGeom>
        </p:spPr>
      </p:pic>
      <p:pic>
        <p:nvPicPr>
          <p:cNvPr id="7" name="图片 6"/>
          <p:cNvPicPr>
            <a:picLocks noChangeAspect="1"/>
          </p:cNvPicPr>
          <p:nvPr/>
        </p:nvPicPr>
        <p:blipFill>
          <a:blip r:embed="rId4"/>
          <a:stretch>
            <a:fillRect/>
          </a:stretch>
        </p:blipFill>
        <p:spPr>
          <a:xfrm>
            <a:off x="423333" y="1715942"/>
            <a:ext cx="5825067" cy="4368800"/>
          </a:xfrm>
          <a:prstGeom prst="rect">
            <a:avLst/>
          </a:prstGeom>
        </p:spPr>
      </p:pic>
    </p:spTree>
    <p:extLst>
      <p:ext uri="{BB962C8B-B14F-4D97-AF65-F5344CB8AC3E}">
        <p14:creationId xmlns:p14="http://schemas.microsoft.com/office/powerpoint/2010/main" val="151806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332970"/>
            <a:ext cx="10515600" cy="730251"/>
          </a:xfrm>
        </p:spPr>
        <p:txBody>
          <a:bodyPr/>
          <a:lstStyle/>
          <a:p>
            <a:r>
              <a:rPr kumimoji="1" lang="en-US" altLang="zh-CN" b="1" dirty="0"/>
              <a:t>Results for ICER of Overall</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449745065"/>
              </p:ext>
            </p:extLst>
          </p:nvPr>
        </p:nvGraphicFramePr>
        <p:xfrm>
          <a:off x="888747" y="25670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24,145</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(23,994,  24,347)</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26,504</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4906</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(26,320, 26,689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(3851,</a:t>
                      </a:r>
                      <a:r>
                        <a:rPr lang="en-US" altLang="zh-CN" sz="1800" b="0" i="0" u="none" strike="noStrike" baseline="0" dirty="0">
                          <a:solidFill>
                            <a:srgbClr val="000000"/>
                          </a:solidFill>
                          <a:effectLst/>
                          <a:latin typeface="等线" panose="020F0502020204030204"/>
                        </a:rPr>
                        <a:t> 6706</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37209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7211" y="1088851"/>
            <a:ext cx="10515600" cy="539751"/>
          </a:xfrm>
        </p:spPr>
        <p:txBody>
          <a:bodyPr>
            <a:normAutofit fontScale="90000"/>
          </a:bodyPr>
          <a:lstStyle/>
          <a:p>
            <a:r>
              <a:rPr kumimoji="1" lang="en-US" altLang="zh-CN" b="1" dirty="0"/>
              <a:t>Results for Cost-effectiveness </a:t>
            </a:r>
            <a:r>
              <a:rPr kumimoji="1" lang="en-US" altLang="zh-CN" b="1"/>
              <a:t>and Cost-utility</a:t>
            </a:r>
            <a:endParaRPr kumimoji="1" lang="zh-CN" altLang="en-US" b="1" dirty="0"/>
          </a:p>
        </p:txBody>
      </p:sp>
      <p:pic>
        <p:nvPicPr>
          <p:cNvPr id="9" name="图片 8"/>
          <p:cNvPicPr>
            <a:picLocks noChangeAspect="1"/>
          </p:cNvPicPr>
          <p:nvPr/>
        </p:nvPicPr>
        <p:blipFill>
          <a:blip r:embed="rId2"/>
          <a:stretch>
            <a:fillRect/>
          </a:stretch>
        </p:blipFill>
        <p:spPr>
          <a:xfrm>
            <a:off x="747625" y="1559896"/>
            <a:ext cx="5229398" cy="4827057"/>
          </a:xfrm>
          <a:prstGeom prst="rect">
            <a:avLst/>
          </a:prstGeom>
        </p:spPr>
      </p:pic>
      <p:pic>
        <p:nvPicPr>
          <p:cNvPr id="10" name="图片 9"/>
          <p:cNvPicPr>
            <a:picLocks noChangeAspect="1"/>
          </p:cNvPicPr>
          <p:nvPr/>
        </p:nvPicPr>
        <p:blipFill>
          <a:blip r:embed="rId3"/>
          <a:stretch>
            <a:fillRect/>
          </a:stretch>
        </p:blipFill>
        <p:spPr>
          <a:xfrm>
            <a:off x="5977023" y="1628602"/>
            <a:ext cx="5486844" cy="4758351"/>
          </a:xfrm>
          <a:prstGeom prst="rect">
            <a:avLst/>
          </a:prstGeom>
        </p:spPr>
      </p:pic>
    </p:spTree>
    <p:extLst>
      <p:ext uri="{BB962C8B-B14F-4D97-AF65-F5344CB8AC3E}">
        <p14:creationId xmlns:p14="http://schemas.microsoft.com/office/powerpoint/2010/main" val="114670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Younger</a:t>
            </a:r>
            <a:endParaRPr kumimoji="1" lang="zh-CN" altLang="en-US" b="1" dirty="0"/>
          </a:p>
        </p:txBody>
      </p:sp>
      <p:sp>
        <p:nvSpPr>
          <p:cNvPr id="3" name="内容占位符 2"/>
          <p:cNvSpPr>
            <a:spLocks noGrp="1"/>
          </p:cNvSpPr>
          <p:nvPr>
            <p:ph idx="1"/>
          </p:nvPr>
        </p:nvSpPr>
        <p:spPr>
          <a:xfrm>
            <a:off x="1073152" y="1895706"/>
            <a:ext cx="9944253" cy="4332057"/>
          </a:xfrm>
        </p:spPr>
        <p:txBody>
          <a:bodyPr>
            <a:normAutofit/>
          </a:body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$21,700 ($21,526, $21,874)</a:t>
            </a:r>
          </a:p>
          <a:p>
            <a:pPr lvl="1"/>
            <a:r>
              <a:rPr kumimoji="1" lang="en-US" altLang="zh-CN" sz="1600" dirty="0"/>
              <a:t>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$23,701 ($23,543, $23,859)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$2,001 ($1,583, $2,418)</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675202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68436"/>
            <a:ext cx="10515600" cy="730251"/>
          </a:xfrm>
        </p:spPr>
        <p:txBody>
          <a:bodyPr/>
          <a:lstStyle/>
          <a:p>
            <a:r>
              <a:rPr kumimoji="1" lang="en-US" altLang="zh-CN" b="1" dirty="0"/>
              <a:t>Results for ICER of Younger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065465142"/>
              </p:ext>
            </p:extLst>
          </p:nvPr>
        </p:nvGraphicFramePr>
        <p:xfrm>
          <a:off x="888747" y="2702559"/>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a:t>
                      </a:r>
                      <a:r>
                        <a:rPr lang="en-US" sz="1800" b="0" i="0" u="none" strike="noStrike" dirty="0">
                          <a:solidFill>
                            <a:srgbClr val="000000"/>
                          </a:solidFill>
                          <a:effectLst/>
                          <a:latin typeface="等线" panose="020F0502020204030204"/>
                        </a:rPr>
                        <a:t>,</a:t>
                      </a:r>
                      <a:r>
                        <a:rPr lang="en-US" altLang="zh-CN" sz="1800" b="0" i="0" u="none" strike="noStrike" dirty="0">
                          <a:solidFill>
                            <a:srgbClr val="000000"/>
                          </a:solidFill>
                          <a:effectLst/>
                          <a:latin typeface="等线" panose="020F0502020204030204"/>
                        </a:rPr>
                        <a:t>699</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(21,526,</a:t>
                      </a:r>
                      <a:r>
                        <a:rPr lang="en-US" altLang="zh-CN" sz="1800" b="0" i="0" u="none" strike="noStrike" baseline="0" dirty="0">
                          <a:solidFill>
                            <a:srgbClr val="000000"/>
                          </a:solidFill>
                          <a:effectLst/>
                          <a:latin typeface="等线" panose="020F0502020204030204"/>
                        </a:rPr>
                        <a:t> 21,874</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23,700</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4161</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(23,543, 23,859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(3351, 5550)</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1469386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Older</a:t>
            </a:r>
            <a:endParaRPr kumimoji="1" lang="zh-CN" altLang="en-US" b="1" dirty="0"/>
          </a:p>
        </p:txBody>
      </p:sp>
      <p:sp>
        <p:nvSpPr>
          <p:cNvPr id="6" name="内容占位符 2"/>
          <p:cNvSpPr txBox="1">
            <a:spLocks/>
          </p:cNvSpPr>
          <p:nvPr/>
        </p:nvSpPr>
        <p:spPr>
          <a:xfrm>
            <a:off x="1073152" y="1876426"/>
            <a:ext cx="1052411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Times New Roman"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Times New Roman"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Times New Roman"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$21,349 ($21,179, $21,519)</a:t>
            </a:r>
          </a:p>
          <a:p>
            <a:pPr lvl="1"/>
            <a:r>
              <a:rPr kumimoji="1" lang="en-US" altLang="zh-CN" sz="1600" dirty="0"/>
              <a:t> 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$23,286 ($23,132, $23,439)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$1,937 ($1,529, $2,344)</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497667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36170"/>
            <a:ext cx="10515600" cy="730251"/>
          </a:xfrm>
        </p:spPr>
        <p:txBody>
          <a:bodyPr/>
          <a:lstStyle/>
          <a:p>
            <a:r>
              <a:rPr kumimoji="1" lang="en-US" altLang="zh-CN" b="1" dirty="0"/>
              <a:t>Results for ICER of Older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792579618"/>
              </p:ext>
            </p:extLst>
          </p:nvPr>
        </p:nvGraphicFramePr>
        <p:xfrm>
          <a:off x="888747" y="27702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21,348</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(21,179, 21,519)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23,285</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4028</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(23,132, 23,439)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(3261, 5344)</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214041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05712" y="1433259"/>
            <a:ext cx="9144000" cy="2387600"/>
          </a:xfrm>
        </p:spPr>
        <p:txBody>
          <a:bodyPr/>
          <a:lstStyle/>
          <a:p>
            <a:r>
              <a:rPr kumimoji="1" lang="en-US" altLang="zh-CN" dirty="0">
                <a:solidFill>
                  <a:schemeClr val="accent1">
                    <a:lumMod val="75000"/>
                  </a:schemeClr>
                </a:solidFill>
                <a:latin typeface="Times New Roman" charset="0"/>
                <a:ea typeface="Times New Roman" charset="0"/>
                <a:cs typeface="Times New Roman" charset="0"/>
              </a:rPr>
              <a:t>Thanks for listening!</a:t>
            </a:r>
            <a:br>
              <a:rPr kumimoji="1" lang="en-US" altLang="zh-CN" dirty="0">
                <a:solidFill>
                  <a:schemeClr val="accent1">
                    <a:lumMod val="75000"/>
                  </a:schemeClr>
                </a:solidFill>
                <a:latin typeface="Times New Roman" charset="0"/>
                <a:ea typeface="Times New Roman" charset="0"/>
                <a:cs typeface="Times New Roman" charset="0"/>
              </a:rPr>
            </a:br>
            <a:r>
              <a:rPr kumimoji="1" lang="en-US" altLang="zh-CN" sz="2800" dirty="0">
                <a:solidFill>
                  <a:schemeClr val="accent1">
                    <a:lumMod val="75000"/>
                  </a:schemeClr>
                </a:solidFill>
                <a:latin typeface="Times New Roman" charset="0"/>
                <a:ea typeface="Times New Roman" charset="0"/>
                <a:cs typeface="Times New Roman" charset="0"/>
              </a:rPr>
              <a:t>Grace Sun &amp; Haoran Zhuo</a:t>
            </a:r>
            <a:endParaRPr kumimoji="1" lang="zh-CN" altLang="en-US" dirty="0">
              <a:solidFill>
                <a:schemeClr val="accent1">
                  <a:lumMod val="75000"/>
                </a:schemeClr>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0782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Introduction</a:t>
            </a:r>
            <a:endParaRPr kumimoji="1" lang="zh-CN" altLang="en-US" b="1" dirty="0"/>
          </a:p>
        </p:txBody>
      </p:sp>
      <p:sp>
        <p:nvSpPr>
          <p:cNvPr id="3" name="内容占位符 2"/>
          <p:cNvSpPr>
            <a:spLocks noGrp="1"/>
          </p:cNvSpPr>
          <p:nvPr>
            <p:ph idx="1"/>
          </p:nvPr>
        </p:nvSpPr>
        <p:spPr>
          <a:xfrm>
            <a:off x="838200" y="1897062"/>
            <a:ext cx="10515600" cy="3975101"/>
          </a:xfrm>
        </p:spPr>
        <p:txBody>
          <a:bodyPr>
            <a:normAutofit/>
          </a:bodyPr>
          <a:lstStyle/>
          <a:p>
            <a:r>
              <a:rPr kumimoji="1" lang="en-US" altLang="zh-CN" sz="2400" dirty="0"/>
              <a:t>Low-dose computed tomography (LDCT) screening test can reduce the mortality of lung cancer by 20%, using NLST criteria</a:t>
            </a:r>
          </a:p>
          <a:p>
            <a:r>
              <a:rPr kumimoji="1" lang="en-US" altLang="zh-CN" sz="2400" dirty="0"/>
              <a:t>NLST selected </a:t>
            </a:r>
            <a:r>
              <a:rPr lang="en-US" altLang="zh-CN" sz="2400" dirty="0"/>
              <a:t> high-risk persons</a:t>
            </a:r>
            <a:r>
              <a:rPr kumimoji="1" lang="en-US" altLang="zh-CN" sz="2400" dirty="0"/>
              <a:t> aged 55-74 years, or heavy smokers with a history of smoking of at least 30 pack-years, or a period of less than 15 years since cessation of smoking</a:t>
            </a:r>
          </a:p>
          <a:p>
            <a:r>
              <a:rPr kumimoji="1" lang="en-US" altLang="zh-CN" sz="2400" dirty="0"/>
              <a:t>Another criteria of </a:t>
            </a:r>
            <a:r>
              <a:rPr kumimoji="1" lang="en-US" altLang="zh-CN" sz="2400" dirty="0">
                <a:ea typeface="Times New Roman" charset="0"/>
                <a:cs typeface="Times New Roman" charset="0"/>
              </a:rPr>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shows more </a:t>
            </a:r>
            <a:r>
              <a:rPr lang="en-US" altLang="zh-CN" sz="2400" dirty="0"/>
              <a:t>sensitive result than the NLST criteria for lung cancer detection</a:t>
            </a:r>
          </a:p>
          <a:p>
            <a:r>
              <a:rPr lang="en-US" altLang="zh-CN" sz="2400" dirty="0"/>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select persons aged 55-74 years, any smoking status</a:t>
            </a:r>
            <a:endParaRPr lang="en-US" altLang="zh-CN" sz="2400" dirty="0"/>
          </a:p>
          <a:p>
            <a:endParaRPr kumimoji="1" lang="zh-CN" altLang="en-US" sz="2400" dirty="0"/>
          </a:p>
        </p:txBody>
      </p:sp>
      <p:sp>
        <p:nvSpPr>
          <p:cNvPr id="4" name="文本框 3"/>
          <p:cNvSpPr txBox="1"/>
          <p:nvPr/>
        </p:nvSpPr>
        <p:spPr>
          <a:xfrm>
            <a:off x="838200" y="5370651"/>
            <a:ext cx="10906125" cy="400110"/>
          </a:xfrm>
          <a:prstGeom prst="rect">
            <a:avLst/>
          </a:prstGeom>
          <a:noFill/>
        </p:spPr>
        <p:txBody>
          <a:bodyPr wrap="square" rtlCol="0">
            <a:spAutoFit/>
          </a:bodyPr>
          <a:lstStyle/>
          <a:p>
            <a:r>
              <a:rPr kumimoji="1" lang="en-US" altLang="zh-CN" sz="2000" b="1" dirty="0">
                <a:solidFill>
                  <a:srgbClr val="C00000"/>
                </a:solidFill>
                <a:latin typeface="Times New Roman" charset="0"/>
                <a:ea typeface="Times New Roman" charset="0"/>
                <a:cs typeface="Times New Roman" charset="0"/>
              </a:rPr>
              <a:t>We want to compare the cost-effectiveness of  these two criteria + LDCT for lung cancer screening</a:t>
            </a:r>
            <a:endParaRPr kumimoji="1" lang="zh-CN" altLang="en-US" sz="2000" b="1" dirty="0">
              <a:solidFill>
                <a:srgbClr val="C0000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9792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Methodology</a:t>
            </a:r>
            <a:endParaRPr kumimoji="1" lang="zh-CN" altLang="en-US" b="1" dirty="0"/>
          </a:p>
        </p:txBody>
      </p:sp>
      <p:sp>
        <p:nvSpPr>
          <p:cNvPr id="3" name="内容占位符 2"/>
          <p:cNvSpPr>
            <a:spLocks noGrp="1"/>
          </p:cNvSpPr>
          <p:nvPr>
            <p:ph idx="1"/>
          </p:nvPr>
        </p:nvSpPr>
        <p:spPr>
          <a:xfrm>
            <a:off x="838200" y="1825625"/>
            <a:ext cx="10891838" cy="4351338"/>
          </a:xfrm>
        </p:spPr>
        <p:txBody>
          <a:bodyPr>
            <a:normAutofit/>
          </a:bodyPr>
          <a:lstStyle/>
          <a:p>
            <a:r>
              <a:rPr kumimoji="1" lang="en-US" altLang="zh-CN" dirty="0"/>
              <a:t>Markov Model: </a:t>
            </a:r>
          </a:p>
          <a:p>
            <a:pPr lvl="1"/>
            <a:r>
              <a:rPr kumimoji="1" lang="en-US" altLang="zh-CN" dirty="0"/>
              <a:t>Simulate a cohort with 10,000 high-risk current smokers aged 55-75</a:t>
            </a:r>
          </a:p>
          <a:p>
            <a:r>
              <a:rPr kumimoji="1" lang="en-US" altLang="zh-CN" dirty="0"/>
              <a:t>Compare two criteria with NLST for lung cancer screening:</a:t>
            </a:r>
          </a:p>
          <a:p>
            <a:pPr lvl="1"/>
            <a:r>
              <a:rPr kumimoji="1" lang="en-US" altLang="zh-CN" dirty="0"/>
              <a:t>NLST</a:t>
            </a:r>
          </a:p>
          <a:p>
            <a:pPr lvl="1"/>
            <a:r>
              <a:rPr kumimoji="1" lang="en-US" altLang="zh-CN" dirty="0">
                <a:ea typeface="Times New Roman" charset="0"/>
                <a:cs typeface="Times New Roman" charset="0"/>
              </a:rPr>
              <a:t>PLCO</a:t>
            </a:r>
            <a:r>
              <a:rPr kumimoji="1" lang="en-US" altLang="zh-CN" baseline="-25000" dirty="0">
                <a:ea typeface="Times New Roman" charset="0"/>
                <a:cs typeface="Times New Roman" charset="0"/>
              </a:rPr>
              <a:t>m2012</a:t>
            </a:r>
          </a:p>
          <a:p>
            <a:pPr lvl="1"/>
            <a:endParaRPr kumimoji="1" lang="en-US" altLang="zh-CN" baseline="-25000" dirty="0">
              <a:ea typeface="Times New Roman" charset="0"/>
              <a:cs typeface="Times New Roman"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119827711"/>
              </p:ext>
            </p:extLst>
          </p:nvPr>
        </p:nvGraphicFramePr>
        <p:xfrm>
          <a:off x="2198687" y="4252755"/>
          <a:ext cx="7673975" cy="1543047"/>
        </p:xfrm>
        <a:graphic>
          <a:graphicData uri="http://schemas.openxmlformats.org/drawingml/2006/table">
            <a:tbl>
              <a:tblPr firstRow="1" bandRow="1">
                <a:tableStyleId>{5C22544A-7EE6-4342-B048-85BDC9FD1C3A}</a:tableStyleId>
              </a:tblPr>
              <a:tblGrid>
                <a:gridCol w="1441397">
                  <a:extLst>
                    <a:ext uri="{9D8B030D-6E8A-4147-A177-3AD203B41FA5}">
                      <a16:colId xmlns:a16="http://schemas.microsoft.com/office/drawing/2014/main" val="20000"/>
                    </a:ext>
                  </a:extLst>
                </a:gridCol>
                <a:gridCol w="1456680">
                  <a:extLst>
                    <a:ext uri="{9D8B030D-6E8A-4147-A177-3AD203B41FA5}">
                      <a16:colId xmlns:a16="http://schemas.microsoft.com/office/drawing/2014/main" val="20001"/>
                    </a:ext>
                  </a:extLst>
                </a:gridCol>
                <a:gridCol w="1518981">
                  <a:extLst>
                    <a:ext uri="{9D8B030D-6E8A-4147-A177-3AD203B41FA5}">
                      <a16:colId xmlns:a16="http://schemas.microsoft.com/office/drawing/2014/main" val="20002"/>
                    </a:ext>
                  </a:extLst>
                </a:gridCol>
                <a:gridCol w="3256917">
                  <a:extLst>
                    <a:ext uri="{9D8B030D-6E8A-4147-A177-3AD203B41FA5}">
                      <a16:colId xmlns:a16="http://schemas.microsoft.com/office/drawing/2014/main" val="20003"/>
                    </a:ext>
                  </a:extLst>
                </a:gridCol>
              </a:tblGrid>
              <a:tr h="514349">
                <a:tc>
                  <a:txBody>
                    <a:bodyPr/>
                    <a:lstStyle/>
                    <a:p>
                      <a:pPr algn="ct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Sensitivity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Specificity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Positive Predictive Value</a:t>
                      </a:r>
                      <a:r>
                        <a:rPr lang="en-US" altLang="zh-CN" baseline="0" dirty="0">
                          <a:latin typeface="Times New Roman" charset="0"/>
                          <a:ea typeface="Times New Roman" charset="0"/>
                          <a:cs typeface="Times New Roman" charset="0"/>
                        </a:rPr>
                        <a:t> (PPV)</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0"/>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PLCO</a:t>
                      </a:r>
                      <a:r>
                        <a:rPr kumimoji="1" lang="en-US" altLang="zh-CN" baseline="-25000" dirty="0">
                          <a:latin typeface="Times New Roman" charset="0"/>
                          <a:ea typeface="Times New Roman" charset="0"/>
                          <a:cs typeface="Times New Roman" charset="0"/>
                        </a:rPr>
                        <a:t>m2012</a:t>
                      </a:r>
                    </a:p>
                  </a:txBody>
                  <a:tcPr anchor="ctr"/>
                </a:tc>
                <a:tc>
                  <a:txBody>
                    <a:bodyPr/>
                    <a:lstStyle/>
                    <a:p>
                      <a:pPr algn="ctr"/>
                      <a:r>
                        <a:rPr lang="en-US" altLang="zh-CN" dirty="0">
                          <a:latin typeface="Times New Roman" charset="0"/>
                          <a:ea typeface="Times New Roman" charset="0"/>
                          <a:cs typeface="Times New Roman" charset="0"/>
                        </a:rPr>
                        <a:t>83%</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62.9%</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1"/>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NLST</a:t>
                      </a:r>
                      <a:endParaRPr kumimoji="1" lang="en-US" altLang="zh-CN" baseline="-25000"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71.1%</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62.7%</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3.4%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67927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a:latin typeface="Times New Roman" charset="0"/>
                <a:ea typeface="Times New Roman" charset="0"/>
                <a:cs typeface="Times New Roman" charset="0"/>
              </a:rPr>
              <a:t>Methodology</a:t>
            </a:r>
            <a:endParaRPr kumimoji="1" lang="zh-CN" altLang="en-US" b="1" dirty="0">
              <a:latin typeface="Times New Roman" charset="0"/>
              <a:ea typeface="Times New Roman" charset="0"/>
              <a:cs typeface="Times New Roman" charset="0"/>
            </a:endParaRPr>
          </a:p>
        </p:txBody>
      </p:sp>
      <p:sp>
        <p:nvSpPr>
          <p:cNvPr id="3" name="内容占位符 2"/>
          <p:cNvSpPr>
            <a:spLocks noGrp="1"/>
          </p:cNvSpPr>
          <p:nvPr>
            <p:ph sz="half" idx="1"/>
          </p:nvPr>
        </p:nvSpPr>
        <p:spPr/>
        <p:txBody>
          <a:body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sp>
        <p:nvSpPr>
          <p:cNvPr id="4" name="内容占位符 3"/>
          <p:cNvSpPr>
            <a:spLocks noGrp="1"/>
          </p:cNvSpPr>
          <p:nvPr>
            <p:ph sz="half" idx="2"/>
          </p:nvPr>
        </p:nvSpPr>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910955724"/>
              </p:ext>
            </p:extLst>
          </p:nvPr>
        </p:nvGraphicFramePr>
        <p:xfrm>
          <a:off x="885813" y="2580925"/>
          <a:ext cx="4384962" cy="2814639"/>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8213">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8213">
                <a:tc>
                  <a:txBody>
                    <a:bodyPr/>
                    <a:lstStyle/>
                    <a:p>
                      <a:pPr algn="ctr"/>
                      <a:r>
                        <a:rPr lang="en-US" altLang="zh-CN" sz="3200" dirty="0"/>
                        <a:t>+</a:t>
                      </a:r>
                      <a:endParaRPr lang="zh-CN" altLang="en-US" sz="3200" dirty="0"/>
                    </a:p>
                  </a:txBody>
                  <a:tcPr anchor="ctr"/>
                </a:tc>
                <a:tc>
                  <a:txBody>
                    <a:bodyPr/>
                    <a:lstStyle/>
                    <a:p>
                      <a:pPr algn="ctr"/>
                      <a:r>
                        <a:rPr lang="en-US" altLang="zh-CN" dirty="0"/>
                        <a:t>1.290</a:t>
                      </a:r>
                      <a:endParaRPr lang="zh-CN" altLang="en-US" dirty="0"/>
                    </a:p>
                  </a:txBody>
                  <a:tcPr anchor="ctr"/>
                </a:tc>
                <a:tc>
                  <a:txBody>
                    <a:bodyPr/>
                    <a:lstStyle/>
                    <a:p>
                      <a:pPr algn="ctr"/>
                      <a:r>
                        <a:rPr lang="en-US" altLang="zh-CN" dirty="0"/>
                        <a:t>36.637</a:t>
                      </a:r>
                      <a:endParaRPr lang="zh-CN" altLang="en-US" dirty="0"/>
                    </a:p>
                  </a:txBody>
                  <a:tcPr anchor="ctr"/>
                </a:tc>
                <a:extLst>
                  <a:ext uri="{0D108BD9-81ED-4DB2-BD59-A6C34878D82A}">
                    <a16:rowId xmlns:a16="http://schemas.microsoft.com/office/drawing/2014/main" val="10001"/>
                  </a:ext>
                </a:extLst>
              </a:tr>
              <a:tr h="938213">
                <a:tc>
                  <a:txBody>
                    <a:bodyPr/>
                    <a:lstStyle/>
                    <a:p>
                      <a:pPr algn="ctr"/>
                      <a:r>
                        <a:rPr lang="en-US" altLang="zh-CN" sz="3200" dirty="0"/>
                        <a:t>_</a:t>
                      </a:r>
                      <a:endParaRPr lang="zh-CN" altLang="en-US" sz="3200" dirty="0"/>
                    </a:p>
                  </a:txBody>
                  <a:tcPr/>
                </a:tc>
                <a:tc>
                  <a:txBody>
                    <a:bodyPr/>
                    <a:lstStyle/>
                    <a:p>
                      <a:pPr algn="ctr"/>
                      <a:r>
                        <a:rPr lang="en-US" altLang="zh-CN" dirty="0"/>
                        <a:t>0.524</a:t>
                      </a:r>
                      <a:endParaRPr lang="zh-CN" altLang="en-US" dirty="0"/>
                    </a:p>
                  </a:txBody>
                  <a:tcPr anchor="ctr"/>
                </a:tc>
                <a:tc>
                  <a:txBody>
                    <a:bodyPr/>
                    <a:lstStyle/>
                    <a:p>
                      <a:pPr algn="ctr"/>
                      <a:r>
                        <a:rPr lang="en-US" altLang="zh-CN" dirty="0"/>
                        <a:t>61.550</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1" name="组 10"/>
          <p:cNvGrpSpPr/>
          <p:nvPr/>
        </p:nvGrpSpPr>
        <p:grpSpPr>
          <a:xfrm>
            <a:off x="11055927" y="5375935"/>
            <a:ext cx="597763" cy="540326"/>
            <a:chOff x="5223162" y="5486401"/>
            <a:chExt cx="597763" cy="540326"/>
          </a:xfrm>
        </p:grpSpPr>
        <p:cxnSp>
          <p:nvCxnSpPr>
            <p:cNvPr id="7" name="直线连接符 6"/>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线连接符 7"/>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graphicFrame>
        <p:nvGraphicFramePr>
          <p:cNvPr id="12" name="表格 11"/>
          <p:cNvGraphicFramePr>
            <a:graphicFrameLocks noGrp="1"/>
          </p:cNvGraphicFramePr>
          <p:nvPr>
            <p:extLst>
              <p:ext uri="{D42A27DB-BD31-4B8C-83A1-F6EECF244321}">
                <p14:modId xmlns:p14="http://schemas.microsoft.com/office/powerpoint/2010/main" val="1072892092"/>
              </p:ext>
            </p:extLst>
          </p:nvPr>
        </p:nvGraphicFramePr>
        <p:xfrm>
          <a:off x="6670965" y="2580925"/>
          <a:ext cx="4384962" cy="2795010"/>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1670">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1670">
                <a:tc>
                  <a:txBody>
                    <a:bodyPr/>
                    <a:lstStyle/>
                    <a:p>
                      <a:pPr algn="ctr"/>
                      <a:r>
                        <a:rPr lang="en-US" altLang="zh-CN" sz="3200" dirty="0"/>
                        <a:t>+</a:t>
                      </a:r>
                      <a:endParaRPr lang="zh-CN" altLang="en-US" sz="3200" dirty="0"/>
                    </a:p>
                  </a:txBody>
                  <a:tcPr anchor="ctr"/>
                </a:tc>
                <a:tc>
                  <a:txBody>
                    <a:bodyPr/>
                    <a:lstStyle/>
                    <a:p>
                      <a:pPr algn="ctr"/>
                      <a:r>
                        <a:rPr lang="en-US" altLang="zh-CN" dirty="0"/>
                        <a:t>1.515</a:t>
                      </a:r>
                      <a:endParaRPr lang="zh-CN" altLang="en-US" dirty="0"/>
                    </a:p>
                  </a:txBody>
                  <a:tcPr anchor="ctr">
                    <a:solidFill>
                      <a:schemeClr val="accent2">
                        <a:lumMod val="60000"/>
                        <a:lumOff val="40000"/>
                      </a:schemeClr>
                    </a:solidFill>
                  </a:tcPr>
                </a:tc>
                <a:tc>
                  <a:txBody>
                    <a:bodyPr/>
                    <a:lstStyle/>
                    <a:p>
                      <a:pPr algn="ctr"/>
                      <a:r>
                        <a:rPr lang="en-US" altLang="zh-CN" dirty="0"/>
                        <a:t>36.360</a:t>
                      </a:r>
                      <a:endParaRPr lang="zh-CN" altLang="en-US" dirty="0"/>
                    </a:p>
                  </a:txBody>
                  <a:tcPr anchor="ctr"/>
                </a:tc>
                <a:extLst>
                  <a:ext uri="{0D108BD9-81ED-4DB2-BD59-A6C34878D82A}">
                    <a16:rowId xmlns:a16="http://schemas.microsoft.com/office/drawing/2014/main" val="10001"/>
                  </a:ext>
                </a:extLst>
              </a:tr>
              <a:tr h="931670">
                <a:tc>
                  <a:txBody>
                    <a:bodyPr/>
                    <a:lstStyle/>
                    <a:p>
                      <a:pPr algn="ctr"/>
                      <a:r>
                        <a:rPr lang="en-US" altLang="zh-CN" sz="3200" dirty="0"/>
                        <a:t>_</a:t>
                      </a:r>
                      <a:endParaRPr lang="zh-CN" altLang="en-US" sz="3200" dirty="0"/>
                    </a:p>
                  </a:txBody>
                  <a:tcPr/>
                </a:tc>
                <a:tc>
                  <a:txBody>
                    <a:bodyPr/>
                    <a:lstStyle/>
                    <a:p>
                      <a:pPr algn="ctr"/>
                      <a:r>
                        <a:rPr lang="en-US" altLang="zh-CN" dirty="0"/>
                        <a:t>0.310</a:t>
                      </a:r>
                      <a:endParaRPr lang="zh-CN" altLang="en-US" dirty="0"/>
                    </a:p>
                  </a:txBody>
                  <a:tcPr anchor="ctr">
                    <a:solidFill>
                      <a:schemeClr val="accent2">
                        <a:lumMod val="60000"/>
                        <a:lumOff val="40000"/>
                      </a:schemeClr>
                    </a:solidFill>
                  </a:tcPr>
                </a:tc>
                <a:tc>
                  <a:txBody>
                    <a:bodyPr/>
                    <a:lstStyle/>
                    <a:p>
                      <a:pPr algn="ctr"/>
                      <a:r>
                        <a:rPr lang="en-US" altLang="zh-CN" dirty="0"/>
                        <a:t>61.814</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3" name="组 12"/>
          <p:cNvGrpSpPr/>
          <p:nvPr/>
        </p:nvGrpSpPr>
        <p:grpSpPr>
          <a:xfrm>
            <a:off x="5251751" y="5375935"/>
            <a:ext cx="597763" cy="540326"/>
            <a:chOff x="5223162" y="5486401"/>
            <a:chExt cx="597763" cy="540326"/>
          </a:xfrm>
        </p:grpSpPr>
        <p:cxnSp>
          <p:nvCxnSpPr>
            <p:cNvPr id="14" name="直线连接符 13"/>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spTree>
    <p:extLst>
      <p:ext uri="{BB962C8B-B14F-4D97-AF65-F5344CB8AC3E}">
        <p14:creationId xmlns:p14="http://schemas.microsoft.com/office/powerpoint/2010/main" val="8932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568036" y="1122218"/>
            <a:ext cx="3546764" cy="523220"/>
          </a:xfrm>
          <a:prstGeom prst="rect">
            <a:avLst/>
          </a:prstGeom>
          <a:noFill/>
        </p:spPr>
        <p:txBody>
          <a:bodyPr wrap="square" rtlCol="0">
            <a:spAutoFit/>
          </a:bodyPr>
          <a:lstStyle/>
          <a:p>
            <a:r>
              <a:rPr kumimoji="1" lang="en-US" altLang="zh-CN" sz="2800" b="1" dirty="0">
                <a:latin typeface="Times New Roman" charset="0"/>
                <a:ea typeface="Times New Roman" charset="0"/>
                <a:cs typeface="Times New Roman" charset="0"/>
              </a:rPr>
              <a:t>Model Structure</a:t>
            </a:r>
            <a:endParaRPr kumimoji="1" lang="zh-CN" altLang="en-US" sz="2800" b="1" dirty="0">
              <a:latin typeface="Times New Roman" charset="0"/>
              <a:ea typeface="Times New Roman" charset="0"/>
              <a:cs typeface="Times New Roman" charset="0"/>
            </a:endParaRPr>
          </a:p>
        </p:txBody>
      </p:sp>
      <p:sp>
        <p:nvSpPr>
          <p:cNvPr id="3" name="文本框 2"/>
          <p:cNvSpPr txBox="1"/>
          <p:nvPr/>
        </p:nvSpPr>
        <p:spPr>
          <a:xfrm>
            <a:off x="637380" y="1932357"/>
            <a:ext cx="4098851" cy="2123658"/>
          </a:xfrm>
          <a:prstGeom prst="rect">
            <a:avLst/>
          </a:prstGeom>
          <a:noFill/>
        </p:spPr>
        <p:txBody>
          <a:bodyPr wrap="square" rtlCol="0">
            <a:spAutoFit/>
          </a:bodyPr>
          <a:lstStyle/>
          <a:p>
            <a:pPr marL="285750" indent="-285750">
              <a:buFont typeface="Arial" charset="0"/>
              <a:buChar char="•"/>
            </a:pPr>
            <a:r>
              <a:rPr kumimoji="1" lang="en-US" altLang="zh-CN" sz="2400" dirty="0">
                <a:latin typeface="Times New Roman" charset="0"/>
                <a:ea typeface="Times New Roman" charset="0"/>
                <a:cs typeface="Times New Roman" charset="0"/>
              </a:rPr>
              <a:t>5 states:</a:t>
            </a:r>
          </a:p>
          <a:p>
            <a:pPr marL="742950" lvl="1" indent="-285750">
              <a:buFont typeface="Arial" charset="0"/>
              <a:buChar char="•"/>
            </a:pPr>
            <a:r>
              <a:rPr kumimoji="1" lang="en-US" altLang="zh-CN" dirty="0">
                <a:latin typeface="Times New Roman" charset="0"/>
                <a:ea typeface="Times New Roman" charset="0"/>
                <a:cs typeface="Times New Roman" charset="0"/>
              </a:rPr>
              <a:t>Lung cancer free</a:t>
            </a:r>
          </a:p>
          <a:p>
            <a:pPr marL="742950" lvl="1" indent="-285750">
              <a:buFont typeface="Arial" charset="0"/>
              <a:buChar char="•"/>
            </a:pPr>
            <a:r>
              <a:rPr kumimoji="1" lang="en-US" altLang="zh-CN" dirty="0">
                <a:latin typeface="Times New Roman" charset="0"/>
                <a:ea typeface="Times New Roman" charset="0"/>
                <a:cs typeface="Times New Roman" charset="0"/>
              </a:rPr>
              <a:t>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Non- 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Lung </a:t>
            </a:r>
            <a:r>
              <a:rPr kumimoji="1" lang="en-US" altLang="zh-CN">
                <a:latin typeface="Times New Roman" charset="0"/>
                <a:ea typeface="Times New Roman" charset="0"/>
                <a:cs typeface="Times New Roman" charset="0"/>
              </a:rPr>
              <a:t>cancer death</a:t>
            </a:r>
            <a:endParaRPr kumimoji="1" lang="en-US" altLang="zh-CN" dirty="0">
              <a:latin typeface="Times New Roman" charset="0"/>
              <a:ea typeface="Times New Roman" charset="0"/>
              <a:cs typeface="Times New Roman" charset="0"/>
            </a:endParaRPr>
          </a:p>
          <a:p>
            <a:pPr marL="742950" lvl="1" indent="-285750">
              <a:buFont typeface="Arial" charset="0"/>
              <a:buChar char="•"/>
            </a:pPr>
            <a:r>
              <a:rPr kumimoji="1" lang="en-US" altLang="zh-CN" dirty="0">
                <a:latin typeface="Times New Roman" charset="0"/>
                <a:ea typeface="Times New Roman" charset="0"/>
                <a:cs typeface="Times New Roman" charset="0"/>
              </a:rPr>
              <a:t>Death caused by other factors</a:t>
            </a:r>
            <a:endParaRPr kumimoji="1" lang="zh-CN" altLang="en-US" dirty="0">
              <a:latin typeface="Times New Roman" charset="0"/>
              <a:ea typeface="Times New Roman" charset="0"/>
              <a:cs typeface="Times New Roman" charset="0"/>
            </a:endParaRPr>
          </a:p>
          <a:p>
            <a:pPr marL="285750" indent="-285750">
              <a:buFont typeface="Arial" charset="0"/>
              <a:buChar char="•"/>
            </a:pPr>
            <a:endParaRPr kumimoji="1" lang="zh-CN" altLang="en-US" dirty="0">
              <a:latin typeface="Times New Roman" charset="0"/>
              <a:ea typeface="Times New Roman" charset="0"/>
              <a:cs typeface="Times New Roman" charset="0"/>
            </a:endParaRPr>
          </a:p>
        </p:txBody>
      </p:sp>
      <p:grpSp>
        <p:nvGrpSpPr>
          <p:cNvPr id="17" name="组合 15">
            <a:extLst>
              <a:ext uri="{FF2B5EF4-FFF2-40B4-BE49-F238E27FC236}">
                <a16:creationId xmlns:a16="http://schemas.microsoft.com/office/drawing/2014/main" id="{AB964A44-7589-4072-9318-0167F1891948}"/>
              </a:ext>
            </a:extLst>
          </p:cNvPr>
          <p:cNvGrpSpPr/>
          <p:nvPr/>
        </p:nvGrpSpPr>
        <p:grpSpPr>
          <a:xfrm>
            <a:off x="6963714" y="1513205"/>
            <a:ext cx="2352675" cy="1057275"/>
            <a:chOff x="0" y="0"/>
            <a:chExt cx="2352675" cy="1057275"/>
          </a:xfrm>
        </p:grpSpPr>
        <p:sp>
          <p:nvSpPr>
            <p:cNvPr id="18" name="椭圆 17">
              <a:extLst>
                <a:ext uri="{FF2B5EF4-FFF2-40B4-BE49-F238E27FC236}">
                  <a16:creationId xmlns:a16="http://schemas.microsoft.com/office/drawing/2014/main" id="{BE46C8A1-21BE-43B8-A2A3-C549EEB4D060}"/>
                </a:ext>
              </a:extLst>
            </p:cNvPr>
            <p:cNvSpPr/>
            <p:nvPr/>
          </p:nvSpPr>
          <p:spPr>
            <a:xfrm>
              <a:off x="0" y="0"/>
              <a:ext cx="2352675" cy="67627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19" name="文本框 7">
              <a:extLst>
                <a:ext uri="{FF2B5EF4-FFF2-40B4-BE49-F238E27FC236}">
                  <a16:creationId xmlns:a16="http://schemas.microsoft.com/office/drawing/2014/main" id="{26F28048-16F2-44FC-A010-FCCD053742D6}"/>
                </a:ext>
              </a:extLst>
            </p:cNvPr>
            <p:cNvSpPr txBox="1"/>
            <p:nvPr/>
          </p:nvSpPr>
          <p:spPr>
            <a:xfrm>
              <a:off x="304800" y="142875"/>
              <a:ext cx="1779905" cy="9144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ea typeface="等线" panose="02010600030101010101" pitchFamily="2" charset="-122"/>
                  <a:cs typeface="Times New Roman" panose="02020603050405020304" pitchFamily="18" charset="0"/>
                </a:rPr>
                <a:t>Well (high-risk smokers)</a:t>
              </a:r>
              <a:endParaRPr lang="zh-CN" sz="1400" kern="100">
                <a:effectLst/>
                <a:ea typeface="等线" panose="02010600030101010101" pitchFamily="2" charset="-122"/>
                <a:cs typeface="Times New Roman" panose="02020603050405020304" pitchFamily="18" charset="0"/>
              </a:endParaRPr>
            </a:p>
          </p:txBody>
        </p:sp>
      </p:grpSp>
      <p:sp>
        <p:nvSpPr>
          <p:cNvPr id="20" name="椭圆 19">
            <a:extLst>
              <a:ext uri="{FF2B5EF4-FFF2-40B4-BE49-F238E27FC236}">
                <a16:creationId xmlns:a16="http://schemas.microsoft.com/office/drawing/2014/main" id="{EE8DC303-D5DA-4076-8016-4A547F38543C}"/>
              </a:ext>
            </a:extLst>
          </p:cNvPr>
          <p:cNvSpPr/>
          <p:nvPr/>
        </p:nvSpPr>
        <p:spPr>
          <a:xfrm>
            <a:off x="7053249" y="2700020"/>
            <a:ext cx="2162175" cy="647700"/>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1" name="文本框 10">
            <a:extLst>
              <a:ext uri="{FF2B5EF4-FFF2-40B4-BE49-F238E27FC236}">
                <a16:creationId xmlns:a16="http://schemas.microsoft.com/office/drawing/2014/main" id="{1A889BA8-3D52-4AC4-90D2-57C32E5F3827}"/>
              </a:ext>
            </a:extLst>
          </p:cNvPr>
          <p:cNvSpPr txBox="1">
            <a:spLocks noChangeArrowheads="1"/>
          </p:cNvSpPr>
          <p:nvPr/>
        </p:nvSpPr>
        <p:spPr bwMode="auto">
          <a:xfrm>
            <a:off x="7459408" y="2849480"/>
            <a:ext cx="14033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non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Curative treatment</a:t>
            </a:r>
            <a:endParaRPr kumimoji="0" lang="en-US" altLang="zh-CN" sz="2000" b="0" i="0" u="none" strike="noStrike" cap="none" normalizeH="0" baseline="0">
              <a:ln>
                <a:noFill/>
              </a:ln>
              <a:solidFill>
                <a:schemeClr val="tx1"/>
              </a:solidFill>
              <a:effectLst/>
              <a:latin typeface="Arial" panose="020B0604020202020204" pitchFamily="34" charset="0"/>
            </a:endParaRPr>
          </a:p>
        </p:txBody>
      </p:sp>
      <p:grpSp>
        <p:nvGrpSpPr>
          <p:cNvPr id="22" name="组合 20">
            <a:extLst>
              <a:ext uri="{FF2B5EF4-FFF2-40B4-BE49-F238E27FC236}">
                <a16:creationId xmlns:a16="http://schemas.microsoft.com/office/drawing/2014/main" id="{68508F8F-C19D-420B-91B1-3F36769B43A6}"/>
              </a:ext>
            </a:extLst>
          </p:cNvPr>
          <p:cNvGrpSpPr/>
          <p:nvPr/>
        </p:nvGrpSpPr>
        <p:grpSpPr>
          <a:xfrm>
            <a:off x="7068489" y="5370830"/>
            <a:ext cx="2152650" cy="981075"/>
            <a:chOff x="0" y="0"/>
            <a:chExt cx="2152650" cy="981075"/>
          </a:xfrm>
        </p:grpSpPr>
        <p:sp>
          <p:nvSpPr>
            <p:cNvPr id="23" name="椭圆 22">
              <a:extLst>
                <a:ext uri="{FF2B5EF4-FFF2-40B4-BE49-F238E27FC236}">
                  <a16:creationId xmlns:a16="http://schemas.microsoft.com/office/drawing/2014/main" id="{F6E802DD-684E-4CCF-A7DB-87A8CA5C52CF}"/>
                </a:ext>
              </a:extLst>
            </p:cNvPr>
            <p:cNvSpPr/>
            <p:nvPr/>
          </p:nvSpPr>
          <p:spPr>
            <a:xfrm>
              <a:off x="0" y="0"/>
              <a:ext cx="2152650" cy="704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5" name="文本框 14">
              <a:extLst>
                <a:ext uri="{FF2B5EF4-FFF2-40B4-BE49-F238E27FC236}">
                  <a16:creationId xmlns:a16="http://schemas.microsoft.com/office/drawing/2014/main" id="{DD1654CB-5ED8-47D2-9FEA-F4B406DDD2C5}"/>
                </a:ext>
              </a:extLst>
            </p:cNvPr>
            <p:cNvSpPr txBox="1"/>
            <p:nvPr/>
          </p:nvSpPr>
          <p:spPr>
            <a:xfrm>
              <a:off x="514350" y="66675"/>
              <a:ext cx="1149350" cy="91440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Death caused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by lung cancer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9" name="箭头: 下 30">
            <a:extLst>
              <a:ext uri="{FF2B5EF4-FFF2-40B4-BE49-F238E27FC236}">
                <a16:creationId xmlns:a16="http://schemas.microsoft.com/office/drawing/2014/main" id="{6D33FC11-7099-41A7-BFF9-EBC88927B9D3}"/>
              </a:ext>
            </a:extLst>
          </p:cNvPr>
          <p:cNvSpPr/>
          <p:nvPr/>
        </p:nvSpPr>
        <p:spPr>
          <a:xfrm>
            <a:off x="7954314" y="2278380"/>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0" name="箭头: 下 31">
            <a:extLst>
              <a:ext uri="{FF2B5EF4-FFF2-40B4-BE49-F238E27FC236}">
                <a16:creationId xmlns:a16="http://schemas.microsoft.com/office/drawing/2014/main" id="{8B7A4631-578F-4EED-B6EE-4A2E80AF3386}"/>
              </a:ext>
            </a:extLst>
          </p:cNvPr>
          <p:cNvSpPr/>
          <p:nvPr/>
        </p:nvSpPr>
        <p:spPr>
          <a:xfrm>
            <a:off x="7973364" y="3507105"/>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1" name="箭头: 右弧形 32">
            <a:extLst>
              <a:ext uri="{FF2B5EF4-FFF2-40B4-BE49-F238E27FC236}">
                <a16:creationId xmlns:a16="http://schemas.microsoft.com/office/drawing/2014/main" id="{D613F19A-F35C-41AA-B716-D923D732581C}"/>
              </a:ext>
            </a:extLst>
          </p:cNvPr>
          <p:cNvSpPr/>
          <p:nvPr/>
        </p:nvSpPr>
        <p:spPr>
          <a:xfrm>
            <a:off x="9384397" y="1465632"/>
            <a:ext cx="619125" cy="4667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2" name="箭头: 左弧形 33">
            <a:extLst>
              <a:ext uri="{FF2B5EF4-FFF2-40B4-BE49-F238E27FC236}">
                <a16:creationId xmlns:a16="http://schemas.microsoft.com/office/drawing/2014/main" id="{DE570AF2-6370-4368-9D4C-C951FB44BBCF}"/>
              </a:ext>
            </a:extLst>
          </p:cNvPr>
          <p:cNvSpPr/>
          <p:nvPr/>
        </p:nvSpPr>
        <p:spPr>
          <a:xfrm>
            <a:off x="6287439" y="2830830"/>
            <a:ext cx="695325" cy="4762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grpSp>
        <p:nvGrpSpPr>
          <p:cNvPr id="33" name="组合 35">
            <a:extLst>
              <a:ext uri="{FF2B5EF4-FFF2-40B4-BE49-F238E27FC236}">
                <a16:creationId xmlns:a16="http://schemas.microsoft.com/office/drawing/2014/main" id="{444E31D1-1EA4-4811-B830-CC33C7198BD1}"/>
              </a:ext>
            </a:extLst>
          </p:cNvPr>
          <p:cNvGrpSpPr/>
          <p:nvPr/>
        </p:nvGrpSpPr>
        <p:grpSpPr>
          <a:xfrm>
            <a:off x="7200693" y="4063365"/>
            <a:ext cx="2163321" cy="711835"/>
            <a:chOff x="0" y="0"/>
            <a:chExt cx="1913860" cy="712381"/>
          </a:xfrm>
        </p:grpSpPr>
        <p:sp>
          <p:nvSpPr>
            <p:cNvPr id="34" name="椭圆 33">
              <a:extLst>
                <a:ext uri="{FF2B5EF4-FFF2-40B4-BE49-F238E27FC236}">
                  <a16:creationId xmlns:a16="http://schemas.microsoft.com/office/drawing/2014/main" id="{CDACFABA-C505-401A-9648-DE1307C95C86}"/>
                </a:ext>
              </a:extLst>
            </p:cNvPr>
            <p:cNvSpPr/>
            <p:nvPr/>
          </p:nvSpPr>
          <p:spPr>
            <a:xfrm>
              <a:off x="0" y="0"/>
              <a:ext cx="1913860" cy="712381"/>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5" name="文本框 31">
              <a:extLst>
                <a:ext uri="{FF2B5EF4-FFF2-40B4-BE49-F238E27FC236}">
                  <a16:creationId xmlns:a16="http://schemas.microsoft.com/office/drawing/2014/main" id="{87DAC07E-14BC-4DF5-89E2-D5E43024D014}"/>
                </a:ext>
              </a:extLst>
            </p:cNvPr>
            <p:cNvSpPr txBox="1"/>
            <p:nvPr/>
          </p:nvSpPr>
          <p:spPr>
            <a:xfrm>
              <a:off x="83814" y="148741"/>
              <a:ext cx="1744345" cy="47815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dirty="0">
                  <a:effectLst/>
                  <a:latin typeface="等线" panose="02010600030101010101" pitchFamily="2" charset="-122"/>
                  <a:ea typeface="等线" panose="02010600030101010101" pitchFamily="2" charset="-122"/>
                  <a:cs typeface="Times New Roman" panose="02020603050405020304" pitchFamily="18" charset="0"/>
                </a:rPr>
                <a:t>Non-curative treatment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6" name="箭头: 下 38">
            <a:extLst>
              <a:ext uri="{FF2B5EF4-FFF2-40B4-BE49-F238E27FC236}">
                <a16:creationId xmlns:a16="http://schemas.microsoft.com/office/drawing/2014/main" id="{43E0A635-6B6C-43C5-B0DB-4357FD22C089}"/>
              </a:ext>
            </a:extLst>
          </p:cNvPr>
          <p:cNvSpPr/>
          <p:nvPr/>
        </p:nvSpPr>
        <p:spPr>
          <a:xfrm>
            <a:off x="7982889" y="4942840"/>
            <a:ext cx="350520" cy="3505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7" name="箭头: 左弧形 39">
            <a:extLst>
              <a:ext uri="{FF2B5EF4-FFF2-40B4-BE49-F238E27FC236}">
                <a16:creationId xmlns:a16="http://schemas.microsoft.com/office/drawing/2014/main" id="{E4EB79D9-CC19-4D56-882D-8F74BA1C7767}"/>
              </a:ext>
            </a:extLst>
          </p:cNvPr>
          <p:cNvSpPr/>
          <p:nvPr/>
        </p:nvSpPr>
        <p:spPr>
          <a:xfrm>
            <a:off x="6382689" y="4191000"/>
            <a:ext cx="723900" cy="4381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8" name="箭头: 左弧形 13">
            <a:extLst>
              <a:ext uri="{FF2B5EF4-FFF2-40B4-BE49-F238E27FC236}">
                <a16:creationId xmlns:a16="http://schemas.microsoft.com/office/drawing/2014/main" id="{85B1DD74-4C05-4AB4-9D58-24962F8CB51E}"/>
              </a:ext>
            </a:extLst>
          </p:cNvPr>
          <p:cNvSpPr/>
          <p:nvPr/>
        </p:nvSpPr>
        <p:spPr>
          <a:xfrm>
            <a:off x="5787313" y="1851342"/>
            <a:ext cx="1103630" cy="40739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箭头: 右弧形 19">
            <a:extLst>
              <a:ext uri="{FF2B5EF4-FFF2-40B4-BE49-F238E27FC236}">
                <a16:creationId xmlns:a16="http://schemas.microsoft.com/office/drawing/2014/main" id="{A4DF88E0-4F5A-4B24-8A82-9F9C131D1E4E}"/>
              </a:ext>
            </a:extLst>
          </p:cNvPr>
          <p:cNvSpPr/>
          <p:nvPr/>
        </p:nvSpPr>
        <p:spPr>
          <a:xfrm>
            <a:off x="9376871" y="2106930"/>
            <a:ext cx="782671" cy="264414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95357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89012"/>
            <a:ext cx="10515600" cy="730251"/>
          </a:xfrm>
        </p:spPr>
        <p:txBody>
          <a:bodyPr/>
          <a:lstStyle/>
          <a:p>
            <a:r>
              <a:rPr kumimoji="1" lang="en-US" altLang="zh-CN" b="1" dirty="0"/>
              <a:t>Assumption to calculate the Matrix</a:t>
            </a:r>
            <a:endParaRPr kumimoji="1" lang="zh-CN" altLang="en-US" b="1" dirty="0"/>
          </a:p>
        </p:txBody>
      </p:sp>
      <p:sp>
        <p:nvSpPr>
          <p:cNvPr id="3" name="内容占位符 2"/>
          <p:cNvSpPr>
            <a:spLocks noGrp="1"/>
          </p:cNvSpPr>
          <p:nvPr>
            <p:ph idx="1"/>
          </p:nvPr>
        </p:nvSpPr>
        <p:spPr>
          <a:xfrm>
            <a:off x="838200" y="2039938"/>
            <a:ext cx="10515600" cy="4351338"/>
          </a:xfrm>
        </p:spPr>
        <p:txBody>
          <a:bodyPr/>
          <a:lstStyle/>
          <a:p>
            <a:r>
              <a:rPr kumimoji="1" lang="en-US" altLang="zh-CN" dirty="0"/>
              <a:t>Assume that all diagnosed lung cancer with screening test is under early stage and can be treated in the future, while undiagnosed lung cancer will go through each stage until the late stage </a:t>
            </a:r>
          </a:p>
          <a:p>
            <a:r>
              <a:rPr kumimoji="1" lang="en-US" altLang="zh-CN" dirty="0"/>
              <a:t>Assume negatively screened result stay in ”Well” state until death</a:t>
            </a:r>
          </a:p>
          <a:p>
            <a:r>
              <a:rPr kumimoji="1" lang="en-US" altLang="zh-CN" dirty="0"/>
              <a:t>The mortality rate of non-lung cancer caused reasons exclude death from:</a:t>
            </a:r>
          </a:p>
          <a:p>
            <a:pPr lvl="1"/>
            <a:r>
              <a:rPr kumimoji="1" lang="en-US" altLang="zh-CN" dirty="0"/>
              <a:t>Colon, prostate cancer for males</a:t>
            </a:r>
          </a:p>
          <a:p>
            <a:pPr lvl="1"/>
            <a:r>
              <a:rPr kumimoji="1" lang="en-US" altLang="zh-CN" dirty="0"/>
              <a:t>Ovarian, colon and prostate cancer for females</a:t>
            </a:r>
          </a:p>
          <a:p>
            <a:pPr lvl="1"/>
            <a:endParaRPr kumimoji="1" lang="en-US" altLang="zh-CN" dirty="0"/>
          </a:p>
          <a:p>
            <a:pPr lvl="1"/>
            <a:endParaRPr kumimoji="1" lang="en-US" altLang="zh-CN" dirty="0"/>
          </a:p>
          <a:p>
            <a:endParaRPr kumimoji="1" lang="zh-CN" altLang="en-US" dirty="0"/>
          </a:p>
        </p:txBody>
      </p:sp>
    </p:spTree>
    <p:extLst>
      <p:ext uri="{BB962C8B-B14F-4D97-AF65-F5344CB8AC3E}">
        <p14:creationId xmlns:p14="http://schemas.microsoft.com/office/powerpoint/2010/main" val="89795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Mortality Rate </a:t>
            </a:r>
            <a:endParaRPr kumimoji="1" lang="zh-CN" altLang="en-US" b="1" dirty="0"/>
          </a:p>
        </p:txBody>
      </p:sp>
      <p:sp>
        <p:nvSpPr>
          <p:cNvPr id="3" name="内容占位符 2"/>
          <p:cNvSpPr>
            <a:spLocks noGrp="1"/>
          </p:cNvSpPr>
          <p:nvPr>
            <p:ph idx="1"/>
          </p:nvPr>
        </p:nvSpPr>
        <p:spPr>
          <a:xfrm>
            <a:off x="614833" y="1813800"/>
            <a:ext cx="10738967" cy="861959"/>
          </a:xfrm>
        </p:spPr>
        <p:txBody>
          <a:bodyPr>
            <a:normAutofit fontScale="92500" lnSpcReduction="20000"/>
          </a:bodyPr>
          <a:lstStyle/>
          <a:p>
            <a:r>
              <a:rPr kumimoji="1" lang="en-US" altLang="zh-CN" sz="2000" b="1" dirty="0"/>
              <a:t>Lung cancer caused death</a:t>
            </a:r>
            <a:r>
              <a:rPr kumimoji="1" lang="en-US" altLang="zh-CN" sz="2000" dirty="0"/>
              <a:t>: the survival rate of early stage is 55%, for late stage is 5%</a:t>
            </a:r>
          </a:p>
          <a:p>
            <a:r>
              <a:rPr kumimoji="1" lang="en-US" altLang="zh-CN" sz="2000" b="1" dirty="0"/>
              <a:t>Non-lung cancer caused death</a:t>
            </a:r>
            <a:r>
              <a:rPr kumimoji="1" lang="en-US" altLang="zh-CN" sz="2000" dirty="0"/>
              <a:t>: Mortality rate from other causes for smokers are listed below, we take the average mortality rate of smokers from 55-75 as non-lung cancer caused death</a:t>
            </a:r>
            <a:endParaRPr kumimoji="1" lang="zh-CN" altLang="en-US" sz="2000" dirty="0"/>
          </a:p>
        </p:txBody>
      </p:sp>
      <p:graphicFrame>
        <p:nvGraphicFramePr>
          <p:cNvPr id="4" name="表格 3"/>
          <p:cNvGraphicFramePr>
            <a:graphicFrameLocks noGrp="1"/>
          </p:cNvGraphicFramePr>
          <p:nvPr>
            <p:extLst>
              <p:ext uri="{D42A27DB-BD31-4B8C-83A1-F6EECF244321}">
                <p14:modId xmlns:p14="http://schemas.microsoft.com/office/powerpoint/2010/main" val="762937177"/>
              </p:ext>
            </p:extLst>
          </p:nvPr>
        </p:nvGraphicFramePr>
        <p:xfrm>
          <a:off x="879401" y="3138671"/>
          <a:ext cx="4433888" cy="318515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03915">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69112">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65</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0.0067 </a:t>
                      </a:r>
                    </a:p>
                  </a:txBody>
                  <a:tcPr marL="6350" marR="6350" marT="6350" marB="0" anchor="ctr"/>
                </a:tc>
                <a:extLst>
                  <a:ext uri="{0D108BD9-81ED-4DB2-BD59-A6C34878D82A}">
                    <a16:rowId xmlns:a16="http://schemas.microsoft.com/office/drawing/2014/main" val="10001"/>
                  </a:ext>
                </a:extLst>
              </a:tr>
              <a:tr h="269112">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140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0.0151 </a:t>
                      </a:r>
                    </a:p>
                  </a:txBody>
                  <a:tcPr marL="6350" marR="6350" marT="6350" marB="0" anchor="ctr"/>
                </a:tc>
                <a:extLst>
                  <a:ext uri="{0D108BD9-81ED-4DB2-BD59-A6C34878D82A}">
                    <a16:rowId xmlns:a16="http://schemas.microsoft.com/office/drawing/2014/main" val="10002"/>
                  </a:ext>
                </a:extLst>
              </a:tr>
              <a:tr h="269112">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113</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0.0120 </a:t>
                      </a:r>
                    </a:p>
                  </a:txBody>
                  <a:tcPr marL="6350" marR="6350" marT="6350" marB="0" anchor="ctr"/>
                </a:tc>
                <a:extLst>
                  <a:ext uri="{0D108BD9-81ED-4DB2-BD59-A6C34878D82A}">
                    <a16:rowId xmlns:a16="http://schemas.microsoft.com/office/drawing/2014/main" val="10003"/>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189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0.0209 </a:t>
                      </a:r>
                    </a:p>
                  </a:txBody>
                  <a:tcPr marL="6350" marR="6350" marT="6350" marB="0" anchor="ctr"/>
                </a:tc>
                <a:extLst>
                  <a:ext uri="{0D108BD9-81ED-4DB2-BD59-A6C34878D82A}">
                    <a16:rowId xmlns:a16="http://schemas.microsoft.com/office/drawing/2014/main" val="10004"/>
                  </a:ext>
                </a:extLst>
              </a:tr>
              <a:tr h="269112">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172</a:t>
                      </a:r>
                    </a:p>
                  </a:txBody>
                  <a:tcPr marL="6350" marR="6350" marT="6350" marB="0" anchor="ctr"/>
                </a:tc>
                <a:tc>
                  <a:txBody>
                    <a:bodyPr/>
                    <a:lstStyle/>
                    <a:p>
                      <a:pPr algn="ctr" fontAlgn="b"/>
                      <a:r>
                        <a:rPr lang="it-IT" sz="1600" b="0" i="0" u="none" strike="noStrike" dirty="0">
                          <a:solidFill>
                            <a:srgbClr val="000000"/>
                          </a:solidFill>
                          <a:effectLst/>
                          <a:latin typeface="Times New Roman" charset="0"/>
                          <a:ea typeface="Times New Roman" charset="0"/>
                          <a:cs typeface="Times New Roman" charset="0"/>
                        </a:rPr>
                        <a:t>0.0189 </a:t>
                      </a:r>
                    </a:p>
                  </a:txBody>
                  <a:tcPr marL="6350" marR="6350" marT="6350" marB="0" anchor="ctr"/>
                </a:tc>
                <a:extLst>
                  <a:ext uri="{0D108BD9-81ED-4DB2-BD59-A6C34878D82A}">
                    <a16:rowId xmlns:a16="http://schemas.microsoft.com/office/drawing/2014/main" val="10005"/>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0.0305 </a:t>
                      </a:r>
                    </a:p>
                  </a:txBody>
                  <a:tcPr marL="6350" marR="6350" marT="6350" marB="0" anchor="ctr"/>
                </a:tc>
                <a:extLst>
                  <a:ext uri="{0D108BD9-81ED-4DB2-BD59-A6C34878D82A}">
                    <a16:rowId xmlns:a16="http://schemas.microsoft.com/office/drawing/2014/main" val="10006"/>
                  </a:ext>
                </a:extLst>
              </a:tr>
              <a:tr h="269112">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285</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0.0335 </a:t>
                      </a:r>
                    </a:p>
                  </a:txBody>
                  <a:tcPr marL="6350" marR="6350" marT="6350" marB="0" anchor="ctr"/>
                </a:tc>
                <a:extLst>
                  <a:ext uri="{0D108BD9-81ED-4DB2-BD59-A6C34878D82A}">
                    <a16:rowId xmlns:a16="http://schemas.microsoft.com/office/drawing/2014/main" val="10007"/>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b="0" i="0" u="none" strike="noStrike" dirty="0">
                          <a:solidFill>
                            <a:srgbClr val="000000"/>
                          </a:solidFill>
                          <a:effectLst/>
                          <a:latin typeface="Times New Roman" charset="0"/>
                          <a:ea typeface="Times New Roman" charset="0"/>
                          <a:cs typeface="Times New Roman" charset="0"/>
                        </a:rPr>
                        <a:t>379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0.0476 </a:t>
                      </a:r>
                    </a:p>
                  </a:txBody>
                  <a:tcPr marL="6350" marR="6350" marT="6350" marB="0" anchor="ctr"/>
                </a:tc>
                <a:extLst>
                  <a:ext uri="{0D108BD9-81ED-4DB2-BD59-A6C34878D82A}">
                    <a16:rowId xmlns:a16="http://schemas.microsoft.com/office/drawing/2014/main" val="10008"/>
                  </a:ext>
                </a:extLst>
              </a:tr>
              <a:tr h="269112">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441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0.0582 </a:t>
                      </a:r>
                    </a:p>
                  </a:txBody>
                  <a:tcPr marL="6350" marR="6350" marT="6350" marB="0" anchor="ctr"/>
                </a:tc>
                <a:extLst>
                  <a:ext uri="{0D108BD9-81ED-4DB2-BD59-A6C34878D82A}">
                    <a16:rowId xmlns:a16="http://schemas.microsoft.com/office/drawing/2014/main" val="10009"/>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532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0.0759 </a:t>
                      </a:r>
                    </a:p>
                  </a:txBody>
                  <a:tcPr marL="6350" marR="6350" marT="6350" marB="0" anchor="ctr"/>
                </a:tc>
                <a:extLst>
                  <a:ext uri="{0D108BD9-81ED-4DB2-BD59-A6C34878D82A}">
                    <a16:rowId xmlns:a16="http://schemas.microsoft.com/office/drawing/2014/main" val="10010"/>
                  </a:ext>
                </a:extLst>
              </a:tr>
            </a:tbl>
          </a:graphicData>
        </a:graphic>
      </p:graphicFrame>
      <p:sp>
        <p:nvSpPr>
          <p:cNvPr id="5" name="文本框 4"/>
          <p:cNvSpPr txBox="1"/>
          <p:nvPr/>
        </p:nvSpPr>
        <p:spPr>
          <a:xfrm>
            <a:off x="1598539" y="2769339"/>
            <a:ext cx="3443287" cy="369332"/>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in 1000 men in next 10 years</a:t>
            </a:r>
            <a:endParaRPr kumimoji="1" lang="zh-CN" altLang="en-US" dirty="0">
              <a:latin typeface="Times New Roman" charset="0"/>
              <a:ea typeface="Times New Roman" charset="0"/>
              <a:cs typeface="Times New Roman" charset="0"/>
            </a:endParaRPr>
          </a:p>
        </p:txBody>
      </p:sp>
      <p:sp>
        <p:nvSpPr>
          <p:cNvPr id="7" name="文本框 6"/>
          <p:cNvSpPr txBox="1"/>
          <p:nvPr/>
        </p:nvSpPr>
        <p:spPr>
          <a:xfrm>
            <a:off x="7008739" y="2754055"/>
            <a:ext cx="3443287" cy="369332"/>
          </a:xfrm>
          <a:prstGeom prst="rect">
            <a:avLst/>
          </a:prstGeom>
          <a:noFill/>
        </p:spPr>
        <p:txBody>
          <a:bodyPr wrap="square" rtlCol="0">
            <a:spAutoFit/>
          </a:bodyPr>
          <a:lstStyle/>
          <a:p>
            <a:r>
              <a:rPr kumimoji="1" lang="en-US" altLang="zh-CN" dirty="0">
                <a:latin typeface="Times New Roman" charset="0"/>
                <a:ea typeface="Times New Roman" charset="0"/>
                <a:cs typeface="Times New Roman" charset="0"/>
              </a:rPr>
              <a:t>in 1000 women in next 10 years</a:t>
            </a:r>
            <a:endParaRPr kumimoji="1" lang="zh-CN" altLang="en-US" dirty="0">
              <a:latin typeface="Times New Roman" charset="0"/>
              <a:ea typeface="Times New Roman" charset="0"/>
              <a:cs typeface="Times New Roman"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948444944"/>
              </p:ext>
            </p:extLst>
          </p:nvPr>
        </p:nvGraphicFramePr>
        <p:xfrm>
          <a:off x="6718226" y="3123385"/>
          <a:ext cx="4433888" cy="325323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14133">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75920">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53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0.0054 </a:t>
                      </a:r>
                    </a:p>
                  </a:txBody>
                  <a:tcPr marL="6350" marR="6350" marT="6350" marB="0" anchor="ctr"/>
                </a:tc>
                <a:extLst>
                  <a:ext uri="{0D108BD9-81ED-4DB2-BD59-A6C34878D82A}">
                    <a16:rowId xmlns:a16="http://schemas.microsoft.com/office/drawing/2014/main" val="10001"/>
                  </a:ext>
                </a:extLst>
              </a:tr>
              <a:tr h="275920">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0.0083 </a:t>
                      </a:r>
                    </a:p>
                  </a:txBody>
                  <a:tcPr marL="6350" marR="6350" marT="6350" marB="0" anchor="ctr"/>
                </a:tc>
                <a:extLst>
                  <a:ext uri="{0D108BD9-81ED-4DB2-BD59-A6C34878D82A}">
                    <a16:rowId xmlns:a16="http://schemas.microsoft.com/office/drawing/2014/main" val="10002"/>
                  </a:ext>
                </a:extLst>
              </a:tr>
              <a:tr h="275920">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0.0084 </a:t>
                      </a:r>
                    </a:p>
                  </a:txBody>
                  <a:tcPr marL="6350" marR="6350" marT="6350" marB="0" anchor="ctr"/>
                </a:tc>
                <a:extLst>
                  <a:ext uri="{0D108BD9-81ED-4DB2-BD59-A6C34878D82A}">
                    <a16:rowId xmlns:a16="http://schemas.microsoft.com/office/drawing/2014/main" val="10003"/>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0.0128 </a:t>
                      </a:r>
                    </a:p>
                  </a:txBody>
                  <a:tcPr marL="6350" marR="6350" marT="6350" marB="0" anchor="ctr"/>
                </a:tc>
                <a:extLst>
                  <a:ext uri="{0D108BD9-81ED-4DB2-BD59-A6C34878D82A}">
                    <a16:rowId xmlns:a16="http://schemas.microsoft.com/office/drawing/2014/main" val="10004"/>
                  </a:ext>
                </a:extLst>
              </a:tr>
              <a:tr h="275920">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600" b="0" i="0" u="none" strike="noStrike" dirty="0">
                          <a:solidFill>
                            <a:srgbClr val="000000"/>
                          </a:solidFill>
                          <a:effectLst/>
                          <a:latin typeface="Times New Roman" charset="0"/>
                          <a:ea typeface="Times New Roman" charset="0"/>
                          <a:cs typeface="Times New Roman" charset="0"/>
                        </a:rPr>
                        <a:t>126</a:t>
                      </a:r>
                    </a:p>
                  </a:txBody>
                  <a:tcPr marL="6350" marR="6350" marT="6350" marB="0" anchor="ctr"/>
                </a:tc>
                <a:tc>
                  <a:txBody>
                    <a:bodyPr/>
                    <a:lstStyle/>
                    <a:p>
                      <a:pPr algn="ctr" fontAlgn="b"/>
                      <a:r>
                        <a:rPr lang="hr-HR" sz="1600" b="0" i="0" u="none" strike="noStrike" dirty="0">
                          <a:solidFill>
                            <a:srgbClr val="000000"/>
                          </a:solidFill>
                          <a:effectLst/>
                          <a:latin typeface="Times New Roman" charset="0"/>
                          <a:ea typeface="Times New Roman" charset="0"/>
                          <a:cs typeface="Times New Roman" charset="0"/>
                        </a:rPr>
                        <a:t>0.0135 </a:t>
                      </a:r>
                    </a:p>
                  </a:txBody>
                  <a:tcPr marL="6350" marR="6350" marT="6350" marB="0" anchor="ctr"/>
                </a:tc>
                <a:extLst>
                  <a:ext uri="{0D108BD9-81ED-4DB2-BD59-A6C34878D82A}">
                    <a16:rowId xmlns:a16="http://schemas.microsoft.com/office/drawing/2014/main" val="10005"/>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178</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0.0196 </a:t>
                      </a:r>
                    </a:p>
                  </a:txBody>
                  <a:tcPr marL="6350" marR="6350" marT="6350" marB="0" anchor="ctr"/>
                </a:tc>
                <a:extLst>
                  <a:ext uri="{0D108BD9-81ED-4DB2-BD59-A6C34878D82A}">
                    <a16:rowId xmlns:a16="http://schemas.microsoft.com/office/drawing/2014/main" val="10006"/>
                  </a:ext>
                </a:extLst>
              </a:tr>
              <a:tr h="275920">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200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0.0223 </a:t>
                      </a:r>
                    </a:p>
                  </a:txBody>
                  <a:tcPr marL="6350" marR="6350" marT="6350" marB="0" anchor="ctr"/>
                </a:tc>
                <a:extLst>
                  <a:ext uri="{0D108BD9-81ED-4DB2-BD59-A6C34878D82A}">
                    <a16:rowId xmlns:a16="http://schemas.microsoft.com/office/drawing/2014/main" val="10007"/>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264</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0.0307 </a:t>
                      </a:r>
                    </a:p>
                  </a:txBody>
                  <a:tcPr marL="6350" marR="6350" marT="6350" marB="0" anchor="ctr"/>
                </a:tc>
                <a:extLst>
                  <a:ext uri="{0D108BD9-81ED-4DB2-BD59-A6C34878D82A}">
                    <a16:rowId xmlns:a16="http://schemas.microsoft.com/office/drawing/2014/main" val="10008"/>
                  </a:ext>
                </a:extLst>
              </a:tr>
              <a:tr h="275920">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328</a:t>
                      </a:r>
                    </a:p>
                  </a:txBody>
                  <a:tcPr marL="6350" marR="6350" marT="6350" marB="0" anchor="ctr"/>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0.0397 </a:t>
                      </a:r>
                    </a:p>
                  </a:txBody>
                  <a:tcPr marL="6350" marR="6350" marT="6350" marB="0" anchor="ctr"/>
                </a:tc>
                <a:extLst>
                  <a:ext uri="{0D108BD9-81ED-4DB2-BD59-A6C34878D82A}">
                    <a16:rowId xmlns:a16="http://schemas.microsoft.com/office/drawing/2014/main" val="10009"/>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392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0.0498 </a:t>
                      </a:r>
                    </a:p>
                  </a:txBody>
                  <a:tcPr marL="6350" marR="6350" marT="6350" marB="0" anchor="ct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386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latin typeface="Times New Roman" charset="0"/>
                <a:ea typeface="Times New Roman" charset="0"/>
                <a:cs typeface="Times New Roman" charset="0"/>
              </a:rPr>
              <a:t>Transmission Probability Matrix</a:t>
            </a:r>
            <a:endParaRPr kumimoji="1" lang="zh-CN" altLang="en-US" b="1" dirty="0">
              <a:latin typeface="Times New Roman" charset="0"/>
              <a:ea typeface="Times New Roman" charset="0"/>
              <a:cs typeface="Times New Roman" charset="0"/>
            </a:endParaRPr>
          </a:p>
        </p:txBody>
      </p:sp>
      <p:sp>
        <p:nvSpPr>
          <p:cNvPr id="4" name="内容占位符 3"/>
          <p:cNvSpPr>
            <a:spLocks noGrp="1"/>
          </p:cNvSpPr>
          <p:nvPr>
            <p:ph sz="half" idx="2"/>
          </p:nvPr>
        </p:nvSpPr>
        <p:spPr>
          <a:xfrm>
            <a:off x="6172200" y="1825625"/>
            <a:ext cx="6019800" cy="4508268"/>
          </a:xfrm>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sp>
        <p:nvSpPr>
          <p:cNvPr id="6" name="内容占位符 2"/>
          <p:cNvSpPr txBox="1">
            <a:spLocks/>
          </p:cNvSpPr>
          <p:nvPr/>
        </p:nvSpPr>
        <p:spPr>
          <a:xfrm>
            <a:off x="685800" y="182562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080499324"/>
              </p:ext>
            </p:extLst>
          </p:nvPr>
        </p:nvGraphicFramePr>
        <p:xfrm>
          <a:off x="554180"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0.97942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0.015 </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0.003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0.00258</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064717613"/>
              </p:ext>
            </p:extLst>
          </p:nvPr>
        </p:nvGraphicFramePr>
        <p:xfrm>
          <a:off x="6577697"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0.97686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0.0129</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0.00524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0.0050</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89511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1133" y="908384"/>
            <a:ext cx="10515600" cy="730251"/>
          </a:xfrm>
        </p:spPr>
        <p:txBody>
          <a:bodyPr>
            <a:noAutofit/>
          </a:bodyPr>
          <a:lstStyle/>
          <a:p>
            <a:r>
              <a:rPr kumimoji="1" lang="en-US" altLang="zh-CN" sz="3200" b="1" dirty="0"/>
              <a:t>Parameter estimation---Health Cost, Utility </a:t>
            </a:r>
            <a:r>
              <a:rPr kumimoji="1" lang="en-US" altLang="zh-CN" sz="3200" b="1"/>
              <a:t>and Discount</a:t>
            </a:r>
            <a:endParaRPr kumimoji="1" lang="zh-CN" altLang="en-US" sz="3200" b="1"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2096884222"/>
              </p:ext>
            </p:extLst>
          </p:nvPr>
        </p:nvGraphicFramePr>
        <p:xfrm>
          <a:off x="601133" y="2088549"/>
          <a:ext cx="4563533" cy="2660804"/>
        </p:xfrm>
        <a:graphic>
          <a:graphicData uri="http://schemas.openxmlformats.org/drawingml/2006/table">
            <a:tbl>
              <a:tblPr>
                <a:tableStyleId>{5C22544A-7EE6-4342-B048-85BDC9FD1C3A}</a:tableStyleId>
              </a:tblPr>
              <a:tblGrid>
                <a:gridCol w="2396067">
                  <a:extLst>
                    <a:ext uri="{9D8B030D-6E8A-4147-A177-3AD203B41FA5}">
                      <a16:colId xmlns:a16="http://schemas.microsoft.com/office/drawing/2014/main" val="20000"/>
                    </a:ext>
                  </a:extLst>
                </a:gridCol>
                <a:gridCol w="2167466">
                  <a:extLst>
                    <a:ext uri="{9D8B030D-6E8A-4147-A177-3AD203B41FA5}">
                      <a16:colId xmlns:a16="http://schemas.microsoft.com/office/drawing/2014/main" val="20001"/>
                    </a:ext>
                  </a:extLst>
                </a:gridCol>
              </a:tblGrid>
              <a:tr h="370572">
                <a:tc rowSpan="2">
                  <a:txBody>
                    <a:bodyPr/>
                    <a:lstStyle/>
                    <a:p>
                      <a:pPr algn="ctr" fontAlgn="b"/>
                      <a:r>
                        <a:rPr lang="en-US" sz="1600" u="none" strike="noStrike" dirty="0">
                          <a:effectLst/>
                          <a:latin typeface="Times New Roman" charset="0"/>
                          <a:ea typeface="Times New Roman" charset="0"/>
                          <a:cs typeface="Times New Roman" charset="0"/>
                        </a:rPr>
                        <a:t>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12735.6</a:t>
                      </a:r>
                    </a:p>
                  </a:txBody>
                  <a:tcPr marL="6350" marR="6350" marT="6350" marB="0" anchor="ctr"/>
                </a:tc>
                <a:extLst>
                  <a:ext uri="{0D108BD9-81ED-4DB2-BD59-A6C34878D82A}">
                    <a16:rowId xmlns:a16="http://schemas.microsoft.com/office/drawing/2014/main" val="10000"/>
                  </a:ext>
                </a:extLst>
              </a:tr>
              <a:tr h="370572">
                <a:tc vMerge="1">
                  <a:txBody>
                    <a:bodyPr/>
                    <a:lstStyle/>
                    <a:p>
                      <a:endParaRPr lang="zh-CN" altLang="en-US"/>
                    </a:p>
                  </a:txBody>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hr-HR" altLang="zh-CN" sz="1600" u="none" strike="noStrike" dirty="0">
                          <a:effectLst/>
                          <a:latin typeface="Times New Roman" charset="0"/>
                          <a:ea typeface="Times New Roman" charset="0"/>
                          <a:cs typeface="Times New Roman" charset="0"/>
                        </a:rPr>
                        <a:t>18052.8</a:t>
                      </a:r>
                      <a:endParaRPr lang="is-I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625598">
                <a:tc>
                  <a:txBody>
                    <a:bodyPr/>
                    <a:lstStyle/>
                    <a:p>
                      <a:pPr algn="ctr" fontAlgn="b"/>
                      <a:r>
                        <a:rPr lang="en-US" sz="1600" u="none" strike="noStrike" dirty="0">
                          <a:effectLst/>
                          <a:latin typeface="Times New Roman" charset="0"/>
                          <a:ea typeface="Times New Roman" charset="0"/>
                          <a:cs typeface="Times New Roman" charset="0"/>
                        </a:rPr>
                        <a:t>Non-curative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600" u="none" strike="noStrike" dirty="0">
                          <a:effectLst/>
                          <a:latin typeface="Times New Roman" charset="0"/>
                          <a:ea typeface="Times New Roman" charset="0"/>
                          <a:cs typeface="Times New Roman" charset="0"/>
                        </a:rPr>
                        <a:t>24375.5</a:t>
                      </a:r>
                      <a:endParaRPr lang="hr-HR"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676441">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Diagnosis test for late stage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altLang="zh-CN" sz="1600" b="0" i="0" kern="1200" dirty="0">
                          <a:solidFill>
                            <a:schemeClr val="dk1"/>
                          </a:solidFill>
                          <a:effectLst/>
                          <a:latin typeface="Times New Roman" charset="0"/>
                          <a:ea typeface="Times New Roman" charset="0"/>
                          <a:cs typeface="Times New Roman" charset="0"/>
                        </a:rPr>
                        <a:t>4850.4</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617621">
                <a:tc>
                  <a:txBody>
                    <a:bodyPr/>
                    <a:lstStyle/>
                    <a:p>
                      <a:pPr algn="ctr" fontAlgn="b"/>
                      <a:r>
                        <a:rPr lang="en-US" sz="1600" u="none" strike="noStrike" dirty="0">
                          <a:effectLst/>
                          <a:latin typeface="Times New Roman" charset="0"/>
                          <a:ea typeface="Times New Roman" charset="0"/>
                          <a:cs typeface="Times New Roman" charset="0"/>
                        </a:rPr>
                        <a:t>Background cost (depend on 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u="none" strike="noStrike" dirty="0">
                          <a:effectLst/>
                          <a:latin typeface="Times New Roman" charset="0"/>
                          <a:ea typeface="Times New Roman" charset="0"/>
                          <a:cs typeface="Times New Roman" charset="0"/>
                        </a:rPr>
                        <a:t>8797</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126471884"/>
              </p:ext>
            </p:extLst>
          </p:nvPr>
        </p:nvGraphicFramePr>
        <p:xfrm>
          <a:off x="5892800" y="1616464"/>
          <a:ext cx="5300134" cy="3220644"/>
        </p:xfrm>
        <a:graphic>
          <a:graphicData uri="http://schemas.openxmlformats.org/drawingml/2006/table">
            <a:tbl>
              <a:tblPr>
                <a:tableStyleId>{5C22544A-7EE6-4342-B048-85BDC9FD1C3A}</a:tableStyleId>
              </a:tblPr>
              <a:tblGrid>
                <a:gridCol w="3254468">
                  <a:extLst>
                    <a:ext uri="{9D8B030D-6E8A-4147-A177-3AD203B41FA5}">
                      <a16:colId xmlns:a16="http://schemas.microsoft.com/office/drawing/2014/main" val="20000"/>
                    </a:ext>
                  </a:extLst>
                </a:gridCol>
                <a:gridCol w="2045666">
                  <a:extLst>
                    <a:ext uri="{9D8B030D-6E8A-4147-A177-3AD203B41FA5}">
                      <a16:colId xmlns:a16="http://schemas.microsoft.com/office/drawing/2014/main" val="20001"/>
                    </a:ext>
                  </a:extLst>
                </a:gridCol>
              </a:tblGrid>
              <a:tr h="536774">
                <a:tc>
                  <a:txBody>
                    <a:bodyPr/>
                    <a:lstStyle/>
                    <a:p>
                      <a:pPr algn="ctr" fontAlgn="b"/>
                      <a:r>
                        <a:rPr lang="en-US" sz="1800" u="none" strike="noStrike">
                          <a:effectLst/>
                          <a:latin typeface="Times New Roman" charset="0"/>
                          <a:ea typeface="Times New Roman" charset="0"/>
                          <a:cs typeface="Times New Roman" charset="0"/>
                        </a:rPr>
                        <a:t>Well</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536774">
                <a:tc>
                  <a:txBody>
                    <a:bodyPr/>
                    <a:lstStyle/>
                    <a:p>
                      <a:pPr algn="ctr" fontAlgn="b"/>
                      <a:r>
                        <a:rPr lang="en-US" sz="1800" u="none" strike="noStrike" dirty="0">
                          <a:effectLst/>
                          <a:latin typeface="Times New Roman" charset="0"/>
                          <a:ea typeface="Times New Roman" charset="0"/>
                          <a:cs typeface="Times New Roman" charset="0"/>
                        </a:rPr>
                        <a:t>Early</a:t>
                      </a:r>
                      <a:r>
                        <a:rPr lang="en-US" sz="1800" u="none" strike="noStrike" baseline="0" dirty="0">
                          <a:effectLst/>
                          <a:latin typeface="Times New Roman" charset="0"/>
                          <a:ea typeface="Times New Roman" charset="0"/>
                          <a:cs typeface="Times New Roman" charset="0"/>
                        </a:rPr>
                        <a:t> Diagnosis</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1703.2000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536774">
                <a:tc>
                  <a:txBody>
                    <a:bodyPr/>
                    <a:lstStyle/>
                    <a:p>
                      <a:pPr algn="ctr" fontAlgn="b"/>
                      <a:r>
                        <a:rPr lang="en-US" sz="1800" u="none" strike="noStrike" dirty="0">
                          <a:effectLst/>
                          <a:latin typeface="Times New Roman" charset="0"/>
                          <a:ea typeface="Times New Roman" charset="0"/>
                          <a:cs typeface="Times New Roman" charset="0"/>
                        </a:rPr>
                        <a:t>early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dirty="0">
                          <a:effectLst/>
                          <a:latin typeface="Times New Roman" charset="0"/>
                          <a:ea typeface="Times New Roman" charset="0"/>
                          <a:cs typeface="Times New Roman" charset="0"/>
                        </a:rPr>
                        <a:t>21532.6000 </a:t>
                      </a:r>
                      <a:endParaRPr lang="is-I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536774">
                <a:tc>
                  <a:txBody>
                    <a:bodyPr/>
                    <a:lstStyle/>
                    <a:p>
                      <a:pPr algn="ctr" fontAlgn="b"/>
                      <a:r>
                        <a:rPr lang="en-US" sz="1800" u="none" strike="noStrike" dirty="0">
                          <a:effectLst/>
                          <a:latin typeface="Times New Roman" charset="0"/>
                          <a:ea typeface="Times New Roman" charset="0"/>
                          <a:cs typeface="Times New Roman" charset="0"/>
                        </a:rPr>
                        <a:t>late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800" u="none" strike="noStrike" dirty="0">
                          <a:effectLst/>
                          <a:latin typeface="Times New Roman" charset="0"/>
                          <a:ea typeface="Times New Roman" charset="0"/>
                          <a:cs typeface="Times New Roman" charset="0"/>
                        </a:rPr>
                        <a:t>51225.3000 </a:t>
                      </a:r>
                      <a:endParaRPr lang="tr-TR"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536774">
                <a:tc>
                  <a:txBody>
                    <a:bodyPr/>
                    <a:lstStyle/>
                    <a:p>
                      <a:pPr algn="ctr" fontAlgn="b"/>
                      <a:r>
                        <a:rPr lang="en-US" sz="1800" u="none" strike="noStrike">
                          <a:effectLst/>
                          <a:latin typeface="Times New Roman" charset="0"/>
                          <a:ea typeface="Times New Roman" charset="0"/>
                          <a:cs typeface="Times New Roman" charset="0"/>
                        </a:rPr>
                        <a:t>Death of Lung cancer</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r h="536774">
                <a:tc>
                  <a:txBody>
                    <a:bodyPr/>
                    <a:lstStyle/>
                    <a:p>
                      <a:pPr algn="ctr" fontAlgn="b"/>
                      <a:r>
                        <a:rPr lang="en-US" sz="1800" u="none" strike="noStrike">
                          <a:effectLst/>
                          <a:latin typeface="Times New Roman" charset="0"/>
                          <a:ea typeface="Times New Roman" charset="0"/>
                          <a:cs typeface="Times New Roman" charset="0"/>
                        </a:rPr>
                        <a:t>Death of Other causes</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5"/>
                  </a:ext>
                </a:extLst>
              </a:tr>
            </a:tbl>
          </a:graphicData>
        </a:graphic>
      </p:graphicFrame>
      <p:cxnSp>
        <p:nvCxnSpPr>
          <p:cNvPr id="14" name="直线箭头连接符 13"/>
          <p:cNvCxnSpPr/>
          <p:nvPr/>
        </p:nvCxnSpPr>
        <p:spPr>
          <a:xfrm flipH="1" flipV="1">
            <a:off x="5071533" y="2285997"/>
            <a:ext cx="914401" cy="59266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16"/>
          <p:cNvCxnSpPr/>
          <p:nvPr/>
        </p:nvCxnSpPr>
        <p:spPr>
          <a:xfrm flipH="1">
            <a:off x="4961467" y="3076112"/>
            <a:ext cx="1024467" cy="14732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p:nvPr/>
        </p:nvCxnSpPr>
        <p:spPr>
          <a:xfrm flipH="1" flipV="1">
            <a:off x="5071533" y="2644311"/>
            <a:ext cx="1024467" cy="8297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p:cNvCxnSpPr/>
          <p:nvPr/>
        </p:nvCxnSpPr>
        <p:spPr>
          <a:xfrm flipH="1" flipV="1">
            <a:off x="5016501" y="3143109"/>
            <a:ext cx="1079499" cy="330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p:nvPr/>
        </p:nvCxnSpPr>
        <p:spPr>
          <a:xfrm flipH="1">
            <a:off x="4988985" y="3508060"/>
            <a:ext cx="1107015" cy="338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flipH="1">
            <a:off x="5071533" y="3541042"/>
            <a:ext cx="1024467" cy="1041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表格 31"/>
          <p:cNvGraphicFramePr>
            <a:graphicFrameLocks noGrp="1"/>
          </p:cNvGraphicFramePr>
          <p:nvPr>
            <p:extLst>
              <p:ext uri="{D42A27DB-BD31-4B8C-83A1-F6EECF244321}">
                <p14:modId xmlns:p14="http://schemas.microsoft.com/office/powerpoint/2010/main" val="230357648"/>
              </p:ext>
            </p:extLst>
          </p:nvPr>
        </p:nvGraphicFramePr>
        <p:xfrm>
          <a:off x="601133" y="5147214"/>
          <a:ext cx="8822265" cy="741680"/>
        </p:xfrm>
        <a:graphic>
          <a:graphicData uri="http://schemas.openxmlformats.org/drawingml/2006/table">
            <a:tbl>
              <a:tblPr firstRow="1" bandRow="1">
                <a:tableStyleId>{5C22544A-7EE6-4342-B048-85BDC9FD1C3A}</a:tableStyleId>
              </a:tblPr>
              <a:tblGrid>
                <a:gridCol w="1764453">
                  <a:extLst>
                    <a:ext uri="{9D8B030D-6E8A-4147-A177-3AD203B41FA5}">
                      <a16:colId xmlns:a16="http://schemas.microsoft.com/office/drawing/2014/main" val="20000"/>
                    </a:ext>
                  </a:extLst>
                </a:gridCol>
                <a:gridCol w="1764453">
                  <a:extLst>
                    <a:ext uri="{9D8B030D-6E8A-4147-A177-3AD203B41FA5}">
                      <a16:colId xmlns:a16="http://schemas.microsoft.com/office/drawing/2014/main" val="20001"/>
                    </a:ext>
                  </a:extLst>
                </a:gridCol>
                <a:gridCol w="1764453">
                  <a:extLst>
                    <a:ext uri="{9D8B030D-6E8A-4147-A177-3AD203B41FA5}">
                      <a16:colId xmlns:a16="http://schemas.microsoft.com/office/drawing/2014/main" val="20002"/>
                    </a:ext>
                  </a:extLst>
                </a:gridCol>
                <a:gridCol w="1954107">
                  <a:extLst>
                    <a:ext uri="{9D8B030D-6E8A-4147-A177-3AD203B41FA5}">
                      <a16:colId xmlns:a16="http://schemas.microsoft.com/office/drawing/2014/main" val="20003"/>
                    </a:ext>
                  </a:extLst>
                </a:gridCol>
                <a:gridCol w="1574799">
                  <a:extLst>
                    <a:ext uri="{9D8B030D-6E8A-4147-A177-3AD203B41FA5}">
                      <a16:colId xmlns:a16="http://schemas.microsoft.com/office/drawing/2014/main" val="20004"/>
                    </a:ext>
                  </a:extLst>
                </a:gridCol>
              </a:tblGrid>
              <a:tr h="370840">
                <a:tc>
                  <a:txBody>
                    <a:bodyPr/>
                    <a:lstStyle/>
                    <a:p>
                      <a:pPr algn="ct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Well</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Non-Curative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 Death</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0"/>
                  </a:ext>
                </a:extLst>
              </a:tr>
              <a:tr h="370840">
                <a:tc>
                  <a:txBody>
                    <a:bodyPr/>
                    <a:lstStyle/>
                    <a:p>
                      <a:pPr algn="ctr"/>
                      <a:r>
                        <a:rPr lang="en-US" altLang="zh-CN" dirty="0">
                          <a:latin typeface="Times New Roman" charset="0"/>
                          <a:ea typeface="Times New Roman" charset="0"/>
                          <a:cs typeface="Times New Roman" charset="0"/>
                        </a:rPr>
                        <a:t>Utility</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1.0</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0.77</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0.46</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1"/>
                  </a:ext>
                </a:extLst>
              </a:tr>
            </a:tbl>
          </a:graphicData>
        </a:graphic>
      </p:graphicFrame>
      <p:sp>
        <p:nvSpPr>
          <p:cNvPr id="33" name="文本框 32"/>
          <p:cNvSpPr txBox="1"/>
          <p:nvPr/>
        </p:nvSpPr>
        <p:spPr>
          <a:xfrm>
            <a:off x="9973733" y="5266267"/>
            <a:ext cx="1219201" cy="923330"/>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3% Discount Rate</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7082013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1766</TotalTime>
  <Words>1218</Words>
  <Application>Microsoft Office PowerPoint</Application>
  <PresentationFormat>宽屏</PresentationFormat>
  <Paragraphs>341</Paragraphs>
  <Slides>18</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DengXian</vt:lpstr>
      <vt:lpstr>DengXian</vt:lpstr>
      <vt:lpstr>DengXian Light</vt:lpstr>
      <vt:lpstr>Arial</vt:lpstr>
      <vt:lpstr>Times New Roman</vt:lpstr>
      <vt:lpstr>Office 主题</vt:lpstr>
      <vt:lpstr>Comparing the NLST and PLCOm2012 selection criteria for lung cancer screening test</vt:lpstr>
      <vt:lpstr>Introduction</vt:lpstr>
      <vt:lpstr>Methodology</vt:lpstr>
      <vt:lpstr>Methodology</vt:lpstr>
      <vt:lpstr>PowerPoint 演示文稿</vt:lpstr>
      <vt:lpstr>Assumption to calculate the Matrix</vt:lpstr>
      <vt:lpstr>Mortality Rate </vt:lpstr>
      <vt:lpstr>Transmission Probability Matrix</vt:lpstr>
      <vt:lpstr>Parameter estimation---Health Cost, Utility and Discount</vt:lpstr>
      <vt:lpstr>Results for Overall</vt:lpstr>
      <vt:lpstr>Results for mean survival time</vt:lpstr>
      <vt:lpstr>Results for ICER of Overall</vt:lpstr>
      <vt:lpstr>Results for Cost-effectiveness and Cost-utility</vt:lpstr>
      <vt:lpstr>Results for Younger</vt:lpstr>
      <vt:lpstr>Results for ICER of Younger</vt:lpstr>
      <vt:lpstr>Results for Older</vt:lpstr>
      <vt:lpstr>Results for ICER of Older</vt:lpstr>
      <vt:lpstr>Thanks for listening! Grace Sun &amp; Haoran Zhuo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haoran zhuo</dc:creator>
  <cp:lastModifiedBy>Sun, Yazhi</cp:lastModifiedBy>
  <cp:revision>75</cp:revision>
  <dcterms:created xsi:type="dcterms:W3CDTF">2018-05-01T00:28:45Z</dcterms:created>
  <dcterms:modified xsi:type="dcterms:W3CDTF">2018-05-02T13:24:00Z</dcterms:modified>
</cp:coreProperties>
</file>

<file path=docProps/thumbnail.jpeg>
</file>